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6" r:id="rId2"/>
  </p:sldMasterIdLst>
  <p:notesMasterIdLst>
    <p:notesMasterId r:id="rId62"/>
  </p:notesMasterIdLst>
  <p:sldIdLst>
    <p:sldId id="286" r:id="rId3"/>
    <p:sldId id="287" r:id="rId4"/>
    <p:sldId id="288" r:id="rId5"/>
    <p:sldId id="256" r:id="rId6"/>
    <p:sldId id="257" r:id="rId7"/>
    <p:sldId id="258" r:id="rId8"/>
    <p:sldId id="259" r:id="rId9"/>
    <p:sldId id="263" r:id="rId10"/>
    <p:sldId id="293" r:id="rId11"/>
    <p:sldId id="294" r:id="rId12"/>
    <p:sldId id="295" r:id="rId13"/>
    <p:sldId id="290" r:id="rId14"/>
    <p:sldId id="264" r:id="rId15"/>
    <p:sldId id="260" r:id="rId16"/>
    <p:sldId id="271" r:id="rId17"/>
    <p:sldId id="270" r:id="rId18"/>
    <p:sldId id="272" r:id="rId19"/>
    <p:sldId id="273" r:id="rId20"/>
    <p:sldId id="274" r:id="rId21"/>
    <p:sldId id="276" r:id="rId22"/>
    <p:sldId id="292" r:id="rId23"/>
    <p:sldId id="281" r:id="rId24"/>
    <p:sldId id="291" r:id="rId25"/>
    <p:sldId id="297" r:id="rId26"/>
    <p:sldId id="261" r:id="rId27"/>
    <p:sldId id="262" r:id="rId28"/>
    <p:sldId id="265" r:id="rId29"/>
    <p:sldId id="266" r:id="rId30"/>
    <p:sldId id="298" r:id="rId31"/>
    <p:sldId id="296" r:id="rId32"/>
    <p:sldId id="300" r:id="rId33"/>
    <p:sldId id="302" r:id="rId34"/>
    <p:sldId id="304" r:id="rId35"/>
    <p:sldId id="311" r:id="rId36"/>
    <p:sldId id="277" r:id="rId37"/>
    <p:sldId id="305" r:id="rId38"/>
    <p:sldId id="306" r:id="rId39"/>
    <p:sldId id="307" r:id="rId40"/>
    <p:sldId id="310" r:id="rId41"/>
    <p:sldId id="308" r:id="rId42"/>
    <p:sldId id="309" r:id="rId43"/>
    <p:sldId id="312" r:id="rId44"/>
    <p:sldId id="320" r:id="rId45"/>
    <p:sldId id="283" r:id="rId46"/>
    <p:sldId id="313" r:id="rId47"/>
    <p:sldId id="314" r:id="rId48"/>
    <p:sldId id="315" r:id="rId49"/>
    <p:sldId id="316" r:id="rId50"/>
    <p:sldId id="317" r:id="rId51"/>
    <p:sldId id="318" r:id="rId52"/>
    <p:sldId id="321" r:id="rId53"/>
    <p:sldId id="322" r:id="rId54"/>
    <p:sldId id="299" r:id="rId55"/>
    <p:sldId id="282" r:id="rId56"/>
    <p:sldId id="278" r:id="rId57"/>
    <p:sldId id="279" r:id="rId58"/>
    <p:sldId id="280" r:id="rId59"/>
    <p:sldId id="285" r:id="rId60"/>
    <p:sldId id="284"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4FD393F-7A34-4DFF-8C9F-D6333B19283B}">
          <p14:sldIdLst>
            <p14:sldId id="286"/>
            <p14:sldId id="287"/>
            <p14:sldId id="288"/>
            <p14:sldId id="256"/>
            <p14:sldId id="257"/>
            <p14:sldId id="258"/>
            <p14:sldId id="259"/>
            <p14:sldId id="263"/>
            <p14:sldId id="293"/>
            <p14:sldId id="294"/>
            <p14:sldId id="295"/>
            <p14:sldId id="290"/>
            <p14:sldId id="264"/>
            <p14:sldId id="260"/>
            <p14:sldId id="271"/>
            <p14:sldId id="270"/>
            <p14:sldId id="272"/>
            <p14:sldId id="273"/>
            <p14:sldId id="274"/>
            <p14:sldId id="276"/>
            <p14:sldId id="292"/>
            <p14:sldId id="281"/>
            <p14:sldId id="291"/>
            <p14:sldId id="297"/>
            <p14:sldId id="261"/>
            <p14:sldId id="262"/>
            <p14:sldId id="265"/>
            <p14:sldId id="266"/>
            <p14:sldId id="298"/>
            <p14:sldId id="296"/>
            <p14:sldId id="300"/>
            <p14:sldId id="302"/>
            <p14:sldId id="304"/>
            <p14:sldId id="311"/>
            <p14:sldId id="277"/>
            <p14:sldId id="305"/>
            <p14:sldId id="306"/>
            <p14:sldId id="307"/>
            <p14:sldId id="310"/>
            <p14:sldId id="308"/>
            <p14:sldId id="309"/>
            <p14:sldId id="312"/>
            <p14:sldId id="320"/>
            <p14:sldId id="283"/>
            <p14:sldId id="313"/>
            <p14:sldId id="314"/>
            <p14:sldId id="315"/>
            <p14:sldId id="316"/>
            <p14:sldId id="317"/>
            <p14:sldId id="318"/>
            <p14:sldId id="321"/>
            <p14:sldId id="322"/>
            <p14:sldId id="299"/>
            <p14:sldId id="282"/>
            <p14:sldId id="278"/>
            <p14:sldId id="279"/>
            <p14:sldId id="280"/>
            <p14:sldId id="285"/>
            <p14:sldId id="28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5134"/>
    <a:srgbClr val="FFFF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57" autoAdjust="0"/>
    <p:restoredTop sz="70535" autoAdjust="0"/>
  </p:normalViewPr>
  <p:slideViewPr>
    <p:cSldViewPr>
      <p:cViewPr varScale="1">
        <p:scale>
          <a:sx n="83" d="100"/>
          <a:sy n="83" d="100"/>
        </p:scale>
        <p:origin x="1548"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3CD790-5A53-435F-8AE8-00AAE3754973}" type="datetimeFigureOut">
              <a:rPr lang="en-US" smtClean="0"/>
              <a:t>4/27/2015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85F3A9-3162-413B-A013-EC64596CBDB5}" type="slidenum">
              <a:rPr lang="en-US" smtClean="0"/>
              <a:t>‹#›</a:t>
            </a:fld>
            <a:endParaRPr lang="en-US"/>
          </a:p>
        </p:txBody>
      </p:sp>
    </p:spTree>
    <p:extLst>
      <p:ext uri="{BB962C8B-B14F-4D97-AF65-F5344CB8AC3E}">
        <p14:creationId xmlns:p14="http://schemas.microsoft.com/office/powerpoint/2010/main" val="3038813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25000" lnSpcReduction="20000"/>
          </a:bodyPr>
          <a:lstStyle/>
          <a:p>
            <a:r>
              <a:rPr lang="en-US" sz="1400" b="1" dirty="0" smtClean="0"/>
              <a:t>Rows of monitors fading</a:t>
            </a:r>
            <a:r>
              <a:rPr lang="en-US" sz="1400" b="1" baseline="0" dirty="0" smtClean="0"/>
              <a:t> into the background</a:t>
            </a:r>
            <a:endParaRPr lang="en-US" sz="1400" b="1" dirty="0" smtClean="0"/>
          </a:p>
          <a:p>
            <a:r>
              <a:rPr lang="en-US" sz="1400" dirty="0" smtClean="0"/>
              <a:t>(Intermediate)</a:t>
            </a:r>
          </a:p>
          <a:p>
            <a:endParaRPr lang="en-US" sz="1400" dirty="0" smtClean="0"/>
          </a:p>
          <a:p>
            <a:endParaRPr lang="en-US" sz="1400" dirty="0" smtClean="0"/>
          </a:p>
          <a:p>
            <a:r>
              <a:rPr lang="en-US" sz="1200" dirty="0" smtClean="0"/>
              <a:t>To reproduce the</a:t>
            </a:r>
            <a:r>
              <a:rPr lang="en-US" sz="1200" baseline="0" dirty="0" smtClean="0"/>
              <a:t> shape effects on this slide, do the following:</a:t>
            </a:r>
            <a:endParaRPr lang="en-US" sz="120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dirty="0" smtClean="0"/>
              <a:t>On the </a:t>
            </a:r>
            <a:r>
              <a:rPr lang="en-US" sz="1200" b="1" i="0" dirty="0" smtClean="0"/>
              <a:t>Home</a:t>
            </a:r>
            <a:r>
              <a:rPr lang="en-US" sz="1200" i="0" dirty="0" smtClean="0"/>
              <a:t> tab, in the</a:t>
            </a:r>
            <a:r>
              <a:rPr lang="en-US" sz="1200" i="0" baseline="0" dirty="0" smtClean="0"/>
              <a:t> </a:t>
            </a:r>
            <a:r>
              <a:rPr lang="en-US" sz="1200" b="1" i="0" baseline="0" dirty="0" smtClean="0"/>
              <a:t>Slides</a:t>
            </a:r>
            <a:r>
              <a:rPr lang="en-US" sz="1200" i="0" baseline="0" dirty="0" smtClean="0"/>
              <a:t> group, click </a:t>
            </a:r>
            <a:r>
              <a:rPr lang="en-US" sz="1200" b="1" i="0" baseline="0" dirty="0" smtClean="0"/>
              <a:t>Layout</a:t>
            </a:r>
            <a:r>
              <a:rPr lang="en-US" sz="1200" i="0" baseline="0" dirty="0" smtClean="0"/>
              <a:t>, and then click </a:t>
            </a:r>
            <a:r>
              <a:rPr lang="en-US" sz="1200" b="1" i="0" baseline="0" dirty="0" smtClean="0"/>
              <a:t>Blank</a:t>
            </a:r>
            <a:r>
              <a:rPr lang="en-US" sz="1200" i="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On the </a:t>
            </a:r>
            <a:r>
              <a:rPr lang="en-US" sz="1200" b="1" baseline="0" dirty="0" smtClean="0"/>
              <a:t>Home</a:t>
            </a:r>
            <a:r>
              <a:rPr lang="en-US" sz="1200" baseline="0" dirty="0" smtClean="0"/>
              <a:t> tab, in the </a:t>
            </a:r>
            <a:r>
              <a:rPr lang="en-US" sz="1200" b="1" baseline="0" dirty="0" smtClean="0"/>
              <a:t>Drawing</a:t>
            </a:r>
            <a:r>
              <a:rPr lang="en-US" sz="1200" baseline="0" dirty="0" smtClean="0"/>
              <a:t> group, click </a:t>
            </a:r>
            <a:r>
              <a:rPr lang="en-US" sz="1200" b="1" baseline="0" dirty="0" smtClean="0"/>
              <a:t>Shapes</a:t>
            </a:r>
            <a:r>
              <a:rPr lang="en-US" sz="1200" baseline="0" dirty="0" smtClean="0"/>
              <a:t>, and then under </a:t>
            </a:r>
            <a:r>
              <a:rPr lang="en-US" sz="1200" b="1" baseline="0" dirty="0" smtClean="0"/>
              <a:t>Basic Shapes </a:t>
            </a:r>
            <a:r>
              <a:rPr lang="en-US" sz="1200" baseline="0" dirty="0" smtClean="0"/>
              <a:t>click </a:t>
            </a:r>
            <a:r>
              <a:rPr lang="en-US" sz="1200" b="1" baseline="0" dirty="0" smtClean="0"/>
              <a:t>Rounded Rectangle</a:t>
            </a:r>
            <a:r>
              <a:rPr lang="en-US" sz="1200" baseline="0" dirty="0" smtClean="0"/>
              <a:t> (second option from the left). On the slide, drag to draw a rectangle.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Drag the yellow diamond adjustment handle to the left to decrease the amount of rounding on the corners of the rectangle.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Select the rectangle. Under </a:t>
            </a:r>
            <a:r>
              <a:rPr lang="en-US" sz="1200" b="1" i="0" baseline="0" dirty="0" smtClean="0"/>
              <a:t>Drawing Tools</a:t>
            </a:r>
            <a:r>
              <a:rPr lang="en-US" sz="1200" i="0" baseline="0" dirty="0" smtClean="0"/>
              <a:t>, on the </a:t>
            </a:r>
            <a:r>
              <a:rPr lang="en-US" sz="1200" b="1" i="0" baseline="0" dirty="0" smtClean="0"/>
              <a:t>Format</a:t>
            </a:r>
            <a:r>
              <a:rPr lang="en-US" sz="1200" i="0" baseline="0" dirty="0" smtClean="0"/>
              <a:t> tab, in the </a:t>
            </a:r>
            <a:r>
              <a:rPr lang="en-US" sz="1200" b="1" i="0" baseline="0" dirty="0" smtClean="0"/>
              <a:t>Size</a:t>
            </a:r>
            <a:r>
              <a:rPr lang="en-US" sz="1200" i="0" baseline="0" dirty="0" smtClean="0"/>
              <a:t> group, do the following:</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0" baseline="0" dirty="0" smtClean="0"/>
              <a:t>In the </a:t>
            </a:r>
            <a:r>
              <a:rPr lang="en-US" sz="1200" b="1" i="0" baseline="0" dirty="0" smtClean="0"/>
              <a:t>Shape Height </a:t>
            </a:r>
            <a:r>
              <a:rPr lang="en-US" sz="1200" i="0" baseline="0" dirty="0" smtClean="0"/>
              <a:t>box, enter </a:t>
            </a:r>
            <a:r>
              <a:rPr lang="en-US" sz="1200" b="1" i="0" baseline="0" dirty="0" smtClean="0"/>
              <a:t>1.38”</a:t>
            </a:r>
            <a:r>
              <a:rPr lang="en-US" sz="1200" i="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0" baseline="0" dirty="0" smtClean="0"/>
              <a:t>In the </a:t>
            </a:r>
            <a:r>
              <a:rPr lang="en-US" sz="1200" b="1" i="0" baseline="0" dirty="0" smtClean="0"/>
              <a:t>Shape Width </a:t>
            </a:r>
            <a:r>
              <a:rPr lang="en-US" sz="1200" i="0" baseline="0" dirty="0" smtClean="0"/>
              <a:t>box, enter </a:t>
            </a:r>
            <a:r>
              <a:rPr lang="en-US" sz="1200" b="1" i="0" baseline="0" dirty="0" smtClean="0"/>
              <a:t>1.75”</a:t>
            </a:r>
            <a:r>
              <a:rPr lang="en-US" sz="1200" i="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Also under </a:t>
            </a:r>
            <a:r>
              <a:rPr lang="en-US" sz="1200" b="1" i="0" baseline="0" dirty="0" smtClean="0"/>
              <a:t>Drawing Tools</a:t>
            </a:r>
            <a:r>
              <a:rPr lang="en-US" sz="1200" i="0" baseline="0" dirty="0" smtClean="0"/>
              <a:t>, on the </a:t>
            </a:r>
            <a:r>
              <a:rPr lang="en-US" sz="1200" b="1" i="0" baseline="0" dirty="0" smtClean="0"/>
              <a:t>Format</a:t>
            </a:r>
            <a:r>
              <a:rPr lang="en-US" sz="1200" i="0" baseline="0" dirty="0" smtClean="0"/>
              <a:t> tab, in the </a:t>
            </a:r>
            <a:r>
              <a:rPr lang="en-US" sz="1200" b="1" i="0" baseline="0" dirty="0" smtClean="0"/>
              <a:t>Shape Styles </a:t>
            </a:r>
            <a:r>
              <a:rPr lang="en-US" sz="1200" i="0" baseline="0" dirty="0" smtClean="0"/>
              <a:t>group, click the </a:t>
            </a:r>
            <a:r>
              <a:rPr lang="en-US" sz="1200" b="1" i="0" baseline="0" dirty="0" smtClean="0"/>
              <a:t>Format Shape </a:t>
            </a:r>
            <a:r>
              <a:rPr lang="en-US" sz="1200" i="0" baseline="0" dirty="0" smtClean="0"/>
              <a:t>dialog box launcher. In the </a:t>
            </a:r>
            <a:r>
              <a:rPr lang="en-US" sz="1200" b="1" i="0" baseline="0" dirty="0" smtClean="0"/>
              <a:t>Format Shape </a:t>
            </a:r>
            <a:r>
              <a:rPr lang="en-US" sz="1200" i="0" baseline="0" dirty="0" smtClean="0"/>
              <a:t>dialog box, click </a:t>
            </a:r>
            <a:r>
              <a:rPr lang="en-US" sz="1200" b="1" i="0" baseline="0" dirty="0" smtClean="0"/>
              <a:t>Fill</a:t>
            </a:r>
            <a:r>
              <a:rPr lang="en-US" sz="1200" i="0" baseline="0" dirty="0" smtClean="0"/>
              <a:t> in the left pane, select </a:t>
            </a:r>
            <a:r>
              <a:rPr lang="en-US" sz="1200" b="1" i="0" baseline="0" dirty="0" smtClean="0"/>
              <a:t>Solid fill </a:t>
            </a:r>
            <a:r>
              <a:rPr lang="en-US" sz="1200" i="0" baseline="0" dirty="0" smtClean="0"/>
              <a:t>in the </a:t>
            </a:r>
            <a:r>
              <a:rPr lang="en-US" sz="1200" b="1" i="0" baseline="0" dirty="0" smtClean="0"/>
              <a:t>Fill</a:t>
            </a:r>
            <a:r>
              <a:rPr lang="en-US" sz="1200" i="0" baseline="0" dirty="0" smtClean="0"/>
              <a:t> pane, and then do the following:</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Click the button next to </a:t>
            </a:r>
            <a:r>
              <a:rPr lang="en-US" sz="1200" b="1" dirty="0" smtClean="0"/>
              <a:t>Color</a:t>
            </a:r>
            <a:r>
              <a:rPr lang="en-US" sz="1200" dirty="0" smtClean="0"/>
              <a:t>, click </a:t>
            </a:r>
            <a:r>
              <a:rPr lang="en-US" sz="1200" b="1" dirty="0" smtClean="0"/>
              <a:t>More Colors</a:t>
            </a:r>
            <a:r>
              <a:rPr lang="en-US" sz="1200" dirty="0" smtClean="0"/>
              <a:t>, and then in the </a:t>
            </a:r>
            <a:r>
              <a:rPr lang="en-US" sz="1200" b="1" dirty="0" smtClean="0"/>
              <a:t>Colors</a:t>
            </a:r>
            <a:r>
              <a:rPr lang="en-US" sz="1200" dirty="0" smtClean="0"/>
              <a:t> dialog box, on the </a:t>
            </a:r>
            <a:r>
              <a:rPr lang="en-US" sz="1200" b="1" dirty="0" smtClean="0"/>
              <a:t>Custom</a:t>
            </a:r>
            <a:r>
              <a:rPr lang="en-US" sz="1200" dirty="0" smtClean="0"/>
              <a:t> tab, enter values for Red: </a:t>
            </a:r>
            <a:r>
              <a:rPr lang="en-US" sz="1200" b="1" dirty="0" smtClean="0"/>
              <a:t>54</a:t>
            </a:r>
            <a:r>
              <a:rPr lang="en-US" sz="1200" dirty="0" smtClean="0"/>
              <a:t>, Green: </a:t>
            </a:r>
            <a:r>
              <a:rPr lang="en-US" sz="1200" b="1" dirty="0" smtClean="0"/>
              <a:t>65</a:t>
            </a:r>
            <a:r>
              <a:rPr lang="en-US" sz="1200" dirty="0" smtClean="0"/>
              <a:t>, Blue: </a:t>
            </a:r>
            <a:r>
              <a:rPr lang="en-US" sz="1200" b="1" dirty="0" smtClean="0"/>
              <a:t>118</a:t>
            </a:r>
            <a:r>
              <a:rPr lang="en-US" sz="1200" dirty="0" smtClean="0"/>
              <a:t>.</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In the </a:t>
            </a:r>
            <a:r>
              <a:rPr lang="en-US" sz="1200" b="1" dirty="0" smtClean="0"/>
              <a:t>Transparency</a:t>
            </a:r>
            <a:r>
              <a:rPr lang="en-US" sz="1200" dirty="0" smtClean="0"/>
              <a:t> box, enter </a:t>
            </a:r>
            <a:r>
              <a:rPr lang="en-US" sz="1200" b="1" dirty="0" smtClean="0"/>
              <a:t>45%</a:t>
            </a:r>
            <a:r>
              <a:rPr lang="en-US" sz="120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Also in the </a:t>
            </a:r>
            <a:r>
              <a:rPr lang="en-US" sz="1200" b="1" i="0" baseline="0" dirty="0" smtClean="0"/>
              <a:t>Format Shape </a:t>
            </a:r>
            <a:r>
              <a:rPr lang="en-US" sz="1200" i="0" baseline="0" dirty="0" smtClean="0"/>
              <a:t>dialog box, click </a:t>
            </a:r>
            <a:r>
              <a:rPr lang="en-US" sz="1200" b="1" i="0" baseline="0" dirty="0" smtClean="0"/>
              <a:t>Line Color </a:t>
            </a:r>
            <a:r>
              <a:rPr lang="en-US" sz="1200" i="0" baseline="0" dirty="0" smtClean="0"/>
              <a:t>in the left pane, and then in the </a:t>
            </a:r>
            <a:r>
              <a:rPr lang="en-US" sz="1200" b="1" i="0" baseline="0" dirty="0" smtClean="0"/>
              <a:t>Line Color </a:t>
            </a:r>
            <a:r>
              <a:rPr lang="en-US" sz="1200" i="0" baseline="0" dirty="0" smtClean="0"/>
              <a:t>pane select </a:t>
            </a:r>
            <a:r>
              <a:rPr lang="en-US" sz="1200" b="1" i="0" baseline="0" dirty="0" smtClean="0"/>
              <a:t>No line</a:t>
            </a:r>
            <a:r>
              <a:rPr lang="en-US" sz="1200" i="0" baseline="0" dirty="0" smtClean="0"/>
              <a: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Also in the </a:t>
            </a:r>
            <a:r>
              <a:rPr lang="en-US" sz="1200" b="1" i="0" baseline="0" dirty="0" smtClean="0"/>
              <a:t>Format Shape </a:t>
            </a:r>
            <a:r>
              <a:rPr lang="en-US" sz="1200" i="0" baseline="0" dirty="0" smtClean="0"/>
              <a:t>dialog box, click </a:t>
            </a:r>
            <a:r>
              <a:rPr lang="en-US" sz="1200" b="1" i="0" baseline="0" dirty="0" smtClean="0"/>
              <a:t>3-D Format </a:t>
            </a:r>
            <a:r>
              <a:rPr lang="en-US" sz="1200" i="0" baseline="0" dirty="0" smtClean="0"/>
              <a:t>in the left pane. In the </a:t>
            </a:r>
            <a:r>
              <a:rPr lang="en-US" sz="1200" b="1" i="0" baseline="0" dirty="0" smtClean="0"/>
              <a:t>3-D Format </a:t>
            </a:r>
            <a:r>
              <a:rPr lang="en-US" sz="1200" i="0" baseline="0" dirty="0" smtClean="0"/>
              <a:t>pane, under </a:t>
            </a:r>
            <a:r>
              <a:rPr lang="en-US" sz="1200" b="1" i="0" baseline="0" dirty="0" smtClean="0"/>
              <a:t>Bevel</a:t>
            </a:r>
            <a:r>
              <a:rPr lang="en-US" sz="1200" i="0" baseline="0" dirty="0" smtClean="0"/>
              <a:t>, click the button next to </a:t>
            </a:r>
            <a:r>
              <a:rPr lang="en-US" sz="1200" b="1" i="0" baseline="0" dirty="0" smtClean="0"/>
              <a:t>Top</a:t>
            </a:r>
            <a:r>
              <a:rPr lang="en-US" sz="1200" i="0" baseline="0" dirty="0" smtClean="0"/>
              <a:t>, and then under </a:t>
            </a:r>
            <a:r>
              <a:rPr lang="en-US" sz="1200" b="1" i="0" baseline="0" dirty="0" smtClean="0"/>
              <a:t>Bevel</a:t>
            </a:r>
            <a:r>
              <a:rPr lang="en-US" sz="1200" i="0" baseline="0" dirty="0" smtClean="0"/>
              <a:t> click </a:t>
            </a:r>
            <a:r>
              <a:rPr lang="en-US" sz="1200" b="1" i="0" baseline="0" dirty="0" smtClean="0"/>
              <a:t>Relaxed Inset </a:t>
            </a:r>
            <a:r>
              <a:rPr lang="en-US" sz="1200" i="0" baseline="0" dirty="0" smtClean="0"/>
              <a:t>(first row, second option from the left). Next to </a:t>
            </a:r>
            <a:r>
              <a:rPr lang="en-US" sz="1200" b="1" i="0" baseline="0" dirty="0" smtClean="0"/>
              <a:t>Top</a:t>
            </a:r>
            <a:r>
              <a:rPr lang="en-US" sz="1200" i="0" baseline="0" dirty="0" smtClean="0"/>
              <a:t>, in the </a:t>
            </a:r>
            <a:r>
              <a:rPr lang="en-US" sz="1200" b="1" i="0" baseline="0" dirty="0" smtClean="0"/>
              <a:t>Width</a:t>
            </a:r>
            <a:r>
              <a:rPr lang="en-US" sz="1200" i="0" baseline="0" dirty="0" smtClean="0"/>
              <a:t> box, enter </a:t>
            </a:r>
            <a:r>
              <a:rPr lang="en-US" sz="1200" b="1" i="0" baseline="0" dirty="0" smtClean="0"/>
              <a:t>6 pt</a:t>
            </a:r>
            <a:r>
              <a:rPr lang="en-US" sz="1200" i="0" baseline="0" dirty="0" smtClean="0"/>
              <a:t>, and in the </a:t>
            </a:r>
            <a:r>
              <a:rPr lang="en-US" sz="1200" b="1" i="0" baseline="0" dirty="0" smtClean="0"/>
              <a:t>Height</a:t>
            </a:r>
            <a:r>
              <a:rPr lang="en-US" sz="1200" i="0" baseline="0" dirty="0" smtClean="0"/>
              <a:t> box, enter </a:t>
            </a:r>
            <a:r>
              <a:rPr lang="en-US" sz="1200" b="1" i="0" baseline="0" dirty="0" smtClean="0"/>
              <a:t>6 pt</a:t>
            </a:r>
            <a:r>
              <a:rPr lang="en-US" sz="1200" i="0" baseline="0" dirty="0" smtClean="0"/>
              <a: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Also in the </a:t>
            </a:r>
            <a:r>
              <a:rPr lang="en-US" sz="1200" b="1" i="0" baseline="0" dirty="0" smtClean="0"/>
              <a:t>Format Shape </a:t>
            </a:r>
            <a:r>
              <a:rPr lang="en-US" sz="1200" i="0" baseline="0" dirty="0" smtClean="0"/>
              <a:t>dialog box, click </a:t>
            </a:r>
            <a:r>
              <a:rPr lang="en-US" sz="1200" b="1" i="0" baseline="0" dirty="0" smtClean="0"/>
              <a:t>Reflection </a:t>
            </a:r>
            <a:r>
              <a:rPr lang="en-US" sz="1200" i="0" baseline="0" dirty="0" smtClean="0"/>
              <a:t>in the left pane. In the </a:t>
            </a:r>
            <a:r>
              <a:rPr lang="en-US" sz="1200" b="1" i="0" baseline="0" dirty="0" smtClean="0"/>
              <a:t>Reflection</a:t>
            </a:r>
            <a:r>
              <a:rPr lang="en-US" sz="1200" i="0" baseline="0" dirty="0" smtClean="0"/>
              <a:t> pane, click the button next to </a:t>
            </a:r>
            <a:r>
              <a:rPr lang="en-US" sz="1200" b="1" i="0" baseline="0" dirty="0" smtClean="0"/>
              <a:t>Presets</a:t>
            </a:r>
            <a:r>
              <a:rPr lang="en-US" sz="1200" i="0" baseline="0" dirty="0" smtClean="0"/>
              <a:t>, and then under </a:t>
            </a:r>
            <a:r>
              <a:rPr lang="en-US" sz="1200" b="1" i="0" baseline="0" dirty="0" smtClean="0"/>
              <a:t>Reflection Variations </a:t>
            </a:r>
            <a:r>
              <a:rPr lang="en-US" sz="1200" i="0" baseline="0" dirty="0" smtClean="0"/>
              <a:t>click </a:t>
            </a:r>
            <a:r>
              <a:rPr lang="en-US" sz="1200" b="1" i="0" baseline="0" dirty="0" smtClean="0"/>
              <a:t>Tight Reflection, touching </a:t>
            </a:r>
            <a:r>
              <a:rPr lang="en-US" sz="1200" i="0" baseline="0" dirty="0" smtClean="0"/>
              <a:t>(first row, first option from the left).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On the </a:t>
            </a:r>
            <a:r>
              <a:rPr lang="en-US" sz="1200" b="1" i="0" baseline="0" dirty="0" smtClean="0"/>
              <a:t>Home</a:t>
            </a:r>
            <a:r>
              <a:rPr lang="en-US" sz="1200" i="0" baseline="0" dirty="0" smtClean="0"/>
              <a:t> tab, in the </a:t>
            </a:r>
            <a:r>
              <a:rPr lang="en-US" sz="1200" b="1" i="0" baseline="0" dirty="0" smtClean="0"/>
              <a:t>Clipboard </a:t>
            </a:r>
            <a:r>
              <a:rPr lang="en-US" sz="1200" i="0" baseline="0" dirty="0" smtClean="0"/>
              <a:t>group, click the arrow under </a:t>
            </a:r>
            <a:r>
              <a:rPr lang="en-US" sz="1200" b="1" i="0" baseline="0" dirty="0" smtClean="0"/>
              <a:t>Paste</a:t>
            </a:r>
            <a:r>
              <a:rPr lang="en-US" sz="1200" i="0" baseline="0" dirty="0" smtClean="0"/>
              <a:t>, and then click </a:t>
            </a:r>
            <a:r>
              <a:rPr lang="en-US" sz="1200" b="1" i="0" baseline="0" dirty="0" smtClean="0"/>
              <a:t>Duplicate</a:t>
            </a:r>
            <a:r>
              <a:rPr lang="en-US" sz="1200" i="0" baseline="0" dirty="0" smtClean="0"/>
              <a:t>. Repeat this process to create a total of five rectangles. </a:t>
            </a:r>
          </a:p>
          <a:p>
            <a:pPr marL="228600" indent="-228600">
              <a:buFont typeface="+mj-lt"/>
              <a:buAutoNum type="arabicPeriod"/>
            </a:pPr>
            <a:r>
              <a:rPr lang="en-US" sz="1200" kern="1200" dirty="0" smtClean="0">
                <a:solidFill>
                  <a:schemeClr val="tx1"/>
                </a:solidFill>
                <a:effectLst/>
                <a:latin typeface="+mn-lt"/>
                <a:ea typeface="+mn-ea"/>
                <a:cs typeface="+mn-cs"/>
              </a:rPr>
              <a:t>On the </a:t>
            </a:r>
            <a:r>
              <a:rPr lang="en-US" sz="1200" b="1" kern="1200" dirty="0" smtClean="0">
                <a:solidFill>
                  <a:schemeClr val="tx1"/>
                </a:solidFill>
                <a:effectLst/>
                <a:latin typeface="+mn-lt"/>
                <a:ea typeface="+mn-ea"/>
                <a:cs typeface="+mn-cs"/>
              </a:rPr>
              <a:t>Home</a:t>
            </a:r>
            <a:r>
              <a:rPr lang="en-US" sz="1200" kern="1200" dirty="0" smtClean="0">
                <a:solidFill>
                  <a:schemeClr val="tx1"/>
                </a:solidFill>
                <a:effectLst/>
                <a:latin typeface="+mn-lt"/>
                <a:ea typeface="+mn-ea"/>
                <a:cs typeface="+mn-cs"/>
              </a:rPr>
              <a:t> tab, in the </a:t>
            </a:r>
            <a:r>
              <a:rPr lang="en-US" sz="1200" b="1" kern="1200" dirty="0" smtClean="0">
                <a:solidFill>
                  <a:schemeClr val="tx1"/>
                </a:solidFill>
                <a:effectLst/>
                <a:latin typeface="+mn-lt"/>
                <a:ea typeface="+mn-ea"/>
                <a:cs typeface="+mn-cs"/>
              </a:rPr>
              <a:t>Drawing</a:t>
            </a:r>
            <a:r>
              <a:rPr lang="en-US" sz="1200" kern="1200" dirty="0" smtClean="0">
                <a:solidFill>
                  <a:schemeClr val="tx1"/>
                </a:solidFill>
                <a:effectLst/>
                <a:latin typeface="+mn-lt"/>
                <a:ea typeface="+mn-ea"/>
                <a:cs typeface="+mn-cs"/>
              </a:rPr>
              <a:t> group, click </a:t>
            </a:r>
            <a:r>
              <a:rPr lang="en-US" sz="1200" b="1" kern="1200" dirty="0" smtClean="0">
                <a:solidFill>
                  <a:schemeClr val="tx1"/>
                </a:solidFill>
                <a:effectLst/>
                <a:latin typeface="+mn-lt"/>
                <a:ea typeface="+mn-ea"/>
                <a:cs typeface="+mn-cs"/>
              </a:rPr>
              <a:t>Arrange</a:t>
            </a:r>
            <a:r>
              <a:rPr lang="en-US" sz="1200" kern="1200" dirty="0" smtClean="0">
                <a:solidFill>
                  <a:schemeClr val="tx1"/>
                </a:solidFill>
                <a:effectLst/>
                <a:latin typeface="+mn-lt"/>
                <a:ea typeface="+mn-ea"/>
                <a:cs typeface="+mn-cs"/>
              </a:rPr>
              <a:t>, point to </a:t>
            </a:r>
            <a:r>
              <a:rPr lang="en-US" sz="1200" b="1" kern="1200" dirty="0" smtClean="0">
                <a:solidFill>
                  <a:schemeClr val="tx1"/>
                </a:solidFill>
                <a:effectLst/>
                <a:latin typeface="+mn-lt"/>
                <a:ea typeface="+mn-ea"/>
                <a:cs typeface="+mn-cs"/>
              </a:rPr>
              <a:t>Align</a:t>
            </a:r>
            <a:r>
              <a:rPr lang="en-US" sz="1200" kern="1200" dirty="0" smtClean="0">
                <a:solidFill>
                  <a:schemeClr val="tx1"/>
                </a:solidFill>
                <a:effectLst/>
                <a:latin typeface="+mn-lt"/>
                <a:ea typeface="+mn-ea"/>
                <a:cs typeface="+mn-cs"/>
              </a:rPr>
              <a:t>, and then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Align to Slide</a:t>
            </a:r>
            <a:r>
              <a:rPr lang="en-US" sz="1200" baseline="0" dirty="0" smtClean="0"/>
              <a:t>.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Align Middle</a:t>
            </a:r>
            <a:r>
              <a:rPr lang="en-US" sz="120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Distribute Horizontally</a:t>
            </a:r>
            <a:r>
              <a:rPr lang="en-US" sz="1200" baseline="0" dirty="0" smtClean="0"/>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effectLst/>
                <a:latin typeface="+mn-lt"/>
                <a:ea typeface="+mn-ea"/>
                <a:cs typeface="+mn-cs"/>
              </a:rPr>
              <a:t>On the </a:t>
            </a:r>
            <a:r>
              <a:rPr lang="en-US" sz="1200" b="1" kern="1200" dirty="0" smtClean="0">
                <a:solidFill>
                  <a:schemeClr val="tx1"/>
                </a:solidFill>
                <a:effectLst/>
                <a:latin typeface="+mn-lt"/>
                <a:ea typeface="+mn-ea"/>
                <a:cs typeface="+mn-cs"/>
              </a:rPr>
              <a:t>Home</a:t>
            </a:r>
            <a:r>
              <a:rPr lang="en-US" sz="1200" kern="1200" dirty="0" smtClean="0">
                <a:solidFill>
                  <a:schemeClr val="tx1"/>
                </a:solidFill>
                <a:effectLst/>
                <a:latin typeface="+mn-lt"/>
                <a:ea typeface="+mn-ea"/>
                <a:cs typeface="+mn-cs"/>
              </a:rPr>
              <a:t> tab, in the </a:t>
            </a:r>
            <a:r>
              <a:rPr lang="en-US" sz="1200" b="1" kern="1200" dirty="0" smtClean="0">
                <a:solidFill>
                  <a:schemeClr val="tx1"/>
                </a:solidFill>
                <a:effectLst/>
                <a:latin typeface="+mn-lt"/>
                <a:ea typeface="+mn-ea"/>
                <a:cs typeface="+mn-cs"/>
              </a:rPr>
              <a:t>Drawing</a:t>
            </a:r>
            <a:r>
              <a:rPr lang="en-US" sz="1200" kern="1200" dirty="0" smtClean="0">
                <a:solidFill>
                  <a:schemeClr val="tx1"/>
                </a:solidFill>
                <a:effectLst/>
                <a:latin typeface="+mn-lt"/>
                <a:ea typeface="+mn-ea"/>
                <a:cs typeface="+mn-cs"/>
              </a:rPr>
              <a:t> group, click </a:t>
            </a:r>
            <a:r>
              <a:rPr lang="en-US" sz="1200" b="1" kern="1200" dirty="0" smtClean="0">
                <a:solidFill>
                  <a:schemeClr val="tx1"/>
                </a:solidFill>
                <a:effectLst/>
                <a:latin typeface="+mn-lt"/>
                <a:ea typeface="+mn-ea"/>
                <a:cs typeface="+mn-cs"/>
              </a:rPr>
              <a:t>Arrange</a:t>
            </a:r>
            <a:r>
              <a:rPr lang="en-US" sz="1200" b="0" kern="1200" dirty="0" smtClean="0">
                <a:solidFill>
                  <a:schemeClr val="tx1"/>
                </a:solidFill>
                <a:effectLst/>
                <a:latin typeface="+mn-lt"/>
                <a:ea typeface="+mn-ea"/>
                <a:cs typeface="+mn-cs"/>
              </a:rPr>
              <a:t>, and then c</a:t>
            </a:r>
            <a:r>
              <a:rPr lang="en-US" sz="1200" b="0" baseline="0" dirty="0" smtClean="0"/>
              <a:t>lick</a:t>
            </a:r>
            <a:r>
              <a:rPr lang="en-US" sz="1200" baseline="0" dirty="0" smtClean="0"/>
              <a:t> </a:t>
            </a:r>
            <a:r>
              <a:rPr lang="en-US" sz="1200" b="1" baseline="0" dirty="0" smtClean="0"/>
              <a:t>Group</a:t>
            </a:r>
            <a:r>
              <a:rPr lang="en-US" sz="120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Select the group. On the </a:t>
            </a:r>
            <a:r>
              <a:rPr lang="en-US" sz="1200" b="1" i="0" baseline="0" dirty="0" smtClean="0"/>
              <a:t>Home</a:t>
            </a:r>
            <a:r>
              <a:rPr lang="en-US" sz="1200" i="0" baseline="0" dirty="0" smtClean="0"/>
              <a:t> tab, in the bottom right corner of the </a:t>
            </a:r>
            <a:r>
              <a:rPr lang="en-US" sz="1200" b="1" i="0" baseline="0" dirty="0" smtClean="0"/>
              <a:t>Drawing</a:t>
            </a:r>
            <a:r>
              <a:rPr lang="en-US" sz="1200" i="0" baseline="0" dirty="0" smtClean="0"/>
              <a:t> group, click the </a:t>
            </a:r>
            <a:r>
              <a:rPr lang="en-US" sz="1200" b="1" i="0" baseline="0" dirty="0" smtClean="0"/>
              <a:t>Format Shape </a:t>
            </a:r>
            <a:r>
              <a:rPr lang="en-US" sz="1200" i="0" baseline="0" dirty="0" smtClean="0"/>
              <a:t>dialog box launcher. In the </a:t>
            </a:r>
            <a:r>
              <a:rPr lang="en-US" sz="1200" b="1" i="0" baseline="0" dirty="0" smtClean="0"/>
              <a:t>Format Shape </a:t>
            </a:r>
            <a:r>
              <a:rPr lang="en-US" sz="1200" i="0" baseline="0" dirty="0" smtClean="0"/>
              <a:t>dialog box, click </a:t>
            </a:r>
            <a:r>
              <a:rPr lang="en-US" sz="1200" b="1" i="0" baseline="0" dirty="0" smtClean="0"/>
              <a:t>3-D Rotation </a:t>
            </a:r>
            <a:r>
              <a:rPr lang="en-US" sz="1200" i="0" baseline="0" dirty="0" smtClean="0"/>
              <a:t>in the left pane. In the </a:t>
            </a:r>
            <a:r>
              <a:rPr lang="en-US" sz="1200" b="1" i="0" baseline="0" dirty="0" smtClean="0"/>
              <a:t>3-D Rotation </a:t>
            </a:r>
            <a:r>
              <a:rPr lang="en-US" sz="1200" i="0" baseline="0" dirty="0" smtClean="0"/>
              <a:t>pane, click the button next to </a:t>
            </a:r>
            <a:r>
              <a:rPr lang="en-US" sz="1200" b="1" i="0" baseline="0" dirty="0" smtClean="0"/>
              <a:t>Presets</a:t>
            </a:r>
            <a:r>
              <a:rPr lang="en-US" sz="1200" i="0" baseline="0" dirty="0" smtClean="0"/>
              <a:t>, and then under </a:t>
            </a:r>
            <a:r>
              <a:rPr lang="en-US" sz="1200" b="1" i="0" baseline="0" dirty="0" smtClean="0"/>
              <a:t>Perspective</a:t>
            </a:r>
            <a:r>
              <a:rPr lang="en-US" sz="1200" i="0" baseline="0" dirty="0" smtClean="0"/>
              <a:t>, click </a:t>
            </a:r>
            <a:r>
              <a:rPr lang="en-US" sz="1200" b="1" i="0" baseline="0" dirty="0" smtClean="0"/>
              <a:t>Perspective Below </a:t>
            </a:r>
            <a:r>
              <a:rPr lang="en-US" sz="1200" b="0" i="0" baseline="0" dirty="0" smtClean="0"/>
              <a:t>(first row, fourth option from the left)</a:t>
            </a:r>
            <a:r>
              <a:rPr lang="en-US" sz="1200" i="0" baseline="0" dirty="0" smtClean="0"/>
              <a: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Select the group. On the </a:t>
            </a:r>
            <a:r>
              <a:rPr lang="en-US" sz="1200" b="1" i="0" baseline="0" dirty="0" smtClean="0"/>
              <a:t>Home</a:t>
            </a:r>
            <a:r>
              <a:rPr lang="en-US" sz="1200" i="0" baseline="0" dirty="0" smtClean="0"/>
              <a:t> tab, in the </a:t>
            </a:r>
            <a:r>
              <a:rPr lang="en-US" sz="1200" b="1" i="0" baseline="0" dirty="0" smtClean="0"/>
              <a:t>Clipboard</a:t>
            </a:r>
            <a:r>
              <a:rPr lang="en-US" sz="1200" i="0" baseline="0" dirty="0" smtClean="0"/>
              <a:t> group, click the arrow to the right of </a:t>
            </a:r>
            <a:r>
              <a:rPr lang="en-US" sz="1200" b="1" i="0" baseline="0" dirty="0" smtClean="0"/>
              <a:t>Copy</a:t>
            </a:r>
            <a:r>
              <a:rPr lang="en-US" sz="1200" i="0" baseline="0" dirty="0" smtClean="0"/>
              <a:t>, and then click </a:t>
            </a:r>
            <a:r>
              <a:rPr lang="en-US" sz="1200" b="1" i="0" baseline="0" dirty="0" smtClean="0"/>
              <a:t>Duplicate</a:t>
            </a:r>
            <a:r>
              <a:rPr lang="en-US" sz="1200" i="0" baseline="0" dirty="0" smtClean="0"/>
              <a:t>. On the slide, drag the second group above the first group.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Under </a:t>
            </a:r>
            <a:r>
              <a:rPr lang="en-US" sz="1200" b="1" i="0" baseline="0" dirty="0" smtClean="0"/>
              <a:t>Drawing Tools</a:t>
            </a:r>
            <a:r>
              <a:rPr lang="en-US" sz="1200" i="0" baseline="0" dirty="0" smtClean="0"/>
              <a:t>, on the </a:t>
            </a:r>
            <a:r>
              <a:rPr lang="en-US" sz="1200" b="1" i="0" baseline="0" dirty="0" smtClean="0"/>
              <a:t>Format</a:t>
            </a:r>
            <a:r>
              <a:rPr lang="en-US" sz="1200" i="0" baseline="0" dirty="0" smtClean="0"/>
              <a:t> tab, in the bottom right corner of the </a:t>
            </a:r>
            <a:r>
              <a:rPr lang="en-US" sz="1200" b="1" i="0" baseline="0" dirty="0" smtClean="0"/>
              <a:t>Size</a:t>
            </a:r>
            <a:r>
              <a:rPr lang="en-US" sz="1200" i="0" baseline="0" dirty="0" smtClean="0"/>
              <a:t> group, click the </a:t>
            </a:r>
            <a:r>
              <a:rPr lang="en-US" sz="1200" b="1" dirty="0" smtClean="0"/>
              <a:t>Size and Position</a:t>
            </a:r>
            <a:r>
              <a:rPr lang="en-US" sz="1200" dirty="0" smtClean="0"/>
              <a:t> dialog box launcher. </a:t>
            </a:r>
            <a:r>
              <a:rPr lang="en-US" sz="1200" i="0" baseline="0" dirty="0" smtClean="0"/>
              <a:t>In the </a:t>
            </a:r>
            <a:r>
              <a:rPr lang="en-US" sz="1200" b="1" i="0" baseline="0" dirty="0" smtClean="0"/>
              <a:t>Format Shape </a:t>
            </a:r>
            <a:r>
              <a:rPr lang="en-US" sz="1200" i="0" baseline="0" dirty="0" smtClean="0"/>
              <a:t>dialog box, click </a:t>
            </a:r>
            <a:r>
              <a:rPr lang="en-US" sz="1200" b="1" i="0" baseline="0" dirty="0" smtClean="0"/>
              <a:t>Size</a:t>
            </a:r>
            <a:r>
              <a:rPr lang="en-US" sz="1200" i="0" baseline="0" dirty="0" smtClean="0"/>
              <a:t> in the left pane. In the </a:t>
            </a:r>
            <a:r>
              <a:rPr lang="en-US" sz="1200" b="1" i="0" baseline="0" dirty="0" smtClean="0"/>
              <a:t>Size</a:t>
            </a:r>
            <a:r>
              <a:rPr lang="en-US" sz="1200" i="0" baseline="0" dirty="0" smtClean="0"/>
              <a:t> pane, </a:t>
            </a:r>
            <a:r>
              <a:rPr lang="en-US" sz="1200" dirty="0" smtClean="0"/>
              <a:t>under </a:t>
            </a:r>
            <a:r>
              <a:rPr lang="en-US" sz="1200" b="1" dirty="0" smtClean="0"/>
              <a:t>Scale</a:t>
            </a:r>
            <a:r>
              <a:rPr lang="en-US" sz="1200" b="0" dirty="0" smtClean="0"/>
              <a:t>, do the following</a:t>
            </a:r>
            <a:r>
              <a:rPr lang="en-US" sz="120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Select </a:t>
            </a:r>
            <a:r>
              <a:rPr lang="en-US" sz="1200" b="1" dirty="0" smtClean="0"/>
              <a:t>Lock aspect ratio</a:t>
            </a:r>
            <a:r>
              <a:rPr lang="en-US" sz="1200" dirty="0" smtClean="0"/>
              <a:t>.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In the </a:t>
            </a:r>
            <a:r>
              <a:rPr lang="en-US" sz="1200" b="1" dirty="0" smtClean="0"/>
              <a:t>Height</a:t>
            </a:r>
            <a:r>
              <a:rPr lang="en-US" sz="1200" baseline="0" dirty="0" smtClean="0"/>
              <a:t> box, enter </a:t>
            </a:r>
            <a:r>
              <a:rPr lang="en-US" sz="1200" b="1" baseline="0" dirty="0" smtClean="0"/>
              <a:t>85%</a:t>
            </a:r>
            <a:r>
              <a:rPr lang="en-US" sz="1200" baseline="0" dirty="0" smtClean="0"/>
              <a:t>.</a:t>
            </a:r>
            <a:endParaRPr lang="en-US" sz="120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Also in the </a:t>
            </a:r>
            <a:r>
              <a:rPr lang="en-US" sz="1200" b="1" i="0" baseline="0" dirty="0" smtClean="0"/>
              <a:t>Format Shape </a:t>
            </a:r>
            <a:r>
              <a:rPr lang="en-US" sz="1200" i="0" baseline="0" dirty="0" smtClean="0"/>
              <a:t>dialog box, click </a:t>
            </a:r>
            <a:r>
              <a:rPr lang="en-US" sz="1200" b="1" i="0" baseline="0" dirty="0" smtClean="0"/>
              <a:t>Fill</a:t>
            </a:r>
            <a:r>
              <a:rPr lang="en-US" sz="1200" i="0" baseline="0" dirty="0" smtClean="0"/>
              <a:t> in the left pane. In the </a:t>
            </a:r>
            <a:r>
              <a:rPr lang="en-US" sz="1200" b="1" i="0" baseline="0" dirty="0" smtClean="0"/>
              <a:t>Fill</a:t>
            </a:r>
            <a:r>
              <a:rPr lang="en-US" sz="1200" i="0" baseline="0" dirty="0" smtClean="0"/>
              <a:t> pane, select </a:t>
            </a:r>
            <a:r>
              <a:rPr lang="en-US" sz="1200" b="1" i="0" baseline="0" dirty="0" smtClean="0"/>
              <a:t>Solid fill</a:t>
            </a:r>
            <a:r>
              <a:rPr lang="en-US" sz="1200" i="0" baseline="0" dirty="0" smtClean="0"/>
              <a:t>, and then in the </a:t>
            </a:r>
            <a:r>
              <a:rPr lang="en-US" sz="1200" b="1" i="0" baseline="0" dirty="0" smtClean="0"/>
              <a:t>Transparency</a:t>
            </a:r>
            <a:r>
              <a:rPr lang="en-US" sz="1200" i="0" baseline="0" dirty="0" smtClean="0"/>
              <a:t> box, enter </a:t>
            </a:r>
            <a:r>
              <a:rPr lang="en-US" sz="1200" b="1" i="0" baseline="0" dirty="0" smtClean="0"/>
              <a:t>55%</a:t>
            </a:r>
            <a:r>
              <a:rPr lang="en-US" sz="1200" i="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Select the second group. On the </a:t>
            </a:r>
            <a:r>
              <a:rPr lang="en-US" sz="1200" b="1" i="0" baseline="0" dirty="0" smtClean="0"/>
              <a:t>Home</a:t>
            </a:r>
            <a:r>
              <a:rPr lang="en-US" sz="1200" i="0" baseline="0" dirty="0" smtClean="0"/>
              <a:t> tab, in the </a:t>
            </a:r>
            <a:r>
              <a:rPr lang="en-US" sz="1200" b="1" i="0" baseline="0" dirty="0" smtClean="0"/>
              <a:t>Clipboard</a:t>
            </a:r>
            <a:r>
              <a:rPr lang="en-US" sz="1200" i="0" baseline="0" dirty="0" smtClean="0"/>
              <a:t> group, click the arrow to the right of </a:t>
            </a:r>
            <a:r>
              <a:rPr lang="en-US" sz="1200" b="1" i="0" baseline="0" dirty="0" smtClean="0"/>
              <a:t>Copy</a:t>
            </a:r>
            <a:r>
              <a:rPr lang="en-US" sz="1200" i="0" baseline="0" dirty="0" smtClean="0"/>
              <a:t>, and then click </a:t>
            </a:r>
            <a:r>
              <a:rPr lang="en-US" sz="1200" b="1" i="0" baseline="0" dirty="0" smtClean="0"/>
              <a:t>Duplicate</a:t>
            </a:r>
            <a:r>
              <a:rPr lang="en-US" sz="1200" i="0" baseline="0" dirty="0" smtClean="0"/>
              <a:t>. On the slide, drag the third group above the second group.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Under </a:t>
            </a:r>
            <a:r>
              <a:rPr lang="en-US" sz="1200" b="1" i="0" baseline="0" dirty="0" smtClean="0"/>
              <a:t>Drawing Tools</a:t>
            </a:r>
            <a:r>
              <a:rPr lang="en-US" sz="1200" i="0" baseline="0" dirty="0" smtClean="0"/>
              <a:t>, on the </a:t>
            </a:r>
            <a:r>
              <a:rPr lang="en-US" sz="1200" b="1" i="0" baseline="0" dirty="0" smtClean="0"/>
              <a:t>Format</a:t>
            </a:r>
            <a:r>
              <a:rPr lang="en-US" sz="1200" i="0" baseline="0" dirty="0" smtClean="0"/>
              <a:t> tab, in the bottom right corner of the </a:t>
            </a:r>
            <a:r>
              <a:rPr lang="en-US" sz="1200" b="1" i="0" baseline="0" dirty="0" smtClean="0"/>
              <a:t>Size</a:t>
            </a:r>
            <a:r>
              <a:rPr lang="en-US" sz="1200" i="0" baseline="0" dirty="0" smtClean="0"/>
              <a:t> group, click the </a:t>
            </a:r>
            <a:r>
              <a:rPr lang="en-US" sz="1200" b="1" dirty="0" smtClean="0"/>
              <a:t>Size and Position</a:t>
            </a:r>
            <a:r>
              <a:rPr lang="en-US" sz="1200" dirty="0" smtClean="0"/>
              <a:t> dialog box launcher. </a:t>
            </a:r>
            <a:r>
              <a:rPr lang="en-US" sz="1200" i="0" baseline="0" dirty="0" smtClean="0"/>
              <a:t>In the </a:t>
            </a:r>
            <a:r>
              <a:rPr lang="en-US" sz="1200" b="1" i="0" baseline="0" dirty="0" smtClean="0"/>
              <a:t>Format Shape </a:t>
            </a:r>
            <a:r>
              <a:rPr lang="en-US" sz="1200" i="0" baseline="0" dirty="0" smtClean="0"/>
              <a:t>dialog box, click </a:t>
            </a:r>
            <a:r>
              <a:rPr lang="en-US" sz="1200" b="1" i="0" baseline="0" dirty="0" smtClean="0"/>
              <a:t>Size</a:t>
            </a:r>
            <a:r>
              <a:rPr lang="en-US" sz="1200" i="0" baseline="0" dirty="0" smtClean="0"/>
              <a:t> in the left pane. In the </a:t>
            </a:r>
            <a:r>
              <a:rPr lang="en-US" sz="1200" b="1" i="0" baseline="0" dirty="0" smtClean="0"/>
              <a:t>Size</a:t>
            </a:r>
            <a:r>
              <a:rPr lang="en-US" sz="1200" i="0" baseline="0" dirty="0" smtClean="0"/>
              <a:t> pane, </a:t>
            </a:r>
            <a:r>
              <a:rPr lang="en-US" sz="1200" dirty="0" smtClean="0"/>
              <a:t>under </a:t>
            </a:r>
            <a:r>
              <a:rPr lang="en-US" sz="1200" b="1" dirty="0" smtClean="0"/>
              <a:t>Scale</a:t>
            </a:r>
            <a:r>
              <a:rPr lang="en-US" sz="1200" b="0" dirty="0" smtClean="0"/>
              <a:t>, do the following</a:t>
            </a:r>
            <a:r>
              <a:rPr lang="en-US" sz="120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Select </a:t>
            </a:r>
            <a:r>
              <a:rPr lang="en-US" sz="1200" b="1" dirty="0" smtClean="0"/>
              <a:t>Lock aspect ratio</a:t>
            </a:r>
            <a:r>
              <a:rPr lang="en-US" sz="1200" dirty="0" smtClean="0"/>
              <a:t>.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In the </a:t>
            </a:r>
            <a:r>
              <a:rPr lang="en-US" sz="1200" b="1" dirty="0" smtClean="0"/>
              <a:t>Height</a:t>
            </a:r>
            <a:r>
              <a:rPr lang="en-US" sz="1200" baseline="0" dirty="0" smtClean="0"/>
              <a:t> box, enter </a:t>
            </a:r>
            <a:r>
              <a:rPr lang="en-US" sz="1200" b="1" baseline="0" dirty="0" smtClean="0"/>
              <a:t>85%</a:t>
            </a:r>
            <a:r>
              <a:rPr lang="en-US" sz="1200" baseline="0" dirty="0" smtClean="0"/>
              <a:t>.</a:t>
            </a:r>
            <a:endParaRPr lang="en-US" sz="120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On the </a:t>
            </a:r>
            <a:r>
              <a:rPr lang="en-US" sz="1200" b="1" i="0" baseline="0" dirty="0" smtClean="0"/>
              <a:t>Home</a:t>
            </a:r>
            <a:r>
              <a:rPr lang="en-US" sz="1200" i="0" baseline="0" dirty="0" smtClean="0"/>
              <a:t> tab, in the bottom right corner of the </a:t>
            </a:r>
            <a:r>
              <a:rPr lang="en-US" sz="1200" b="1" i="0" baseline="0" dirty="0" smtClean="0"/>
              <a:t>Drawing</a:t>
            </a:r>
            <a:r>
              <a:rPr lang="en-US" sz="1200" i="0" baseline="0" dirty="0" smtClean="0"/>
              <a:t> group, click the </a:t>
            </a:r>
            <a:r>
              <a:rPr lang="en-US" sz="1200" b="1" i="0" baseline="0" dirty="0" smtClean="0"/>
              <a:t>Format Shape </a:t>
            </a:r>
            <a:r>
              <a:rPr lang="en-US" sz="1200" i="0" baseline="0" dirty="0" smtClean="0"/>
              <a:t>dialog box launcher. In the </a:t>
            </a:r>
            <a:r>
              <a:rPr lang="en-US" sz="1200" b="1" i="0" baseline="0" dirty="0" smtClean="0"/>
              <a:t>Format Shape </a:t>
            </a:r>
            <a:r>
              <a:rPr lang="en-US" sz="1200" i="0" baseline="0" dirty="0" smtClean="0"/>
              <a:t>dialog box, click </a:t>
            </a:r>
            <a:r>
              <a:rPr lang="en-US" sz="1200" b="1" i="0" baseline="0" dirty="0" smtClean="0"/>
              <a:t>Fill</a:t>
            </a:r>
            <a:r>
              <a:rPr lang="en-US" sz="1200" i="0" baseline="0" dirty="0" smtClean="0"/>
              <a:t> in the left pane. In the </a:t>
            </a:r>
            <a:r>
              <a:rPr lang="en-US" sz="1200" b="1" i="0" baseline="0" dirty="0" smtClean="0"/>
              <a:t>Fill</a:t>
            </a:r>
            <a:r>
              <a:rPr lang="en-US" sz="1200" i="0" baseline="0" dirty="0" smtClean="0"/>
              <a:t> pane, select </a:t>
            </a:r>
            <a:r>
              <a:rPr lang="en-US" sz="1200" b="1" i="0" baseline="0" dirty="0" smtClean="0"/>
              <a:t>Solid fill</a:t>
            </a:r>
            <a:r>
              <a:rPr lang="en-US" sz="1200" i="0" baseline="0" dirty="0" smtClean="0"/>
              <a:t>, and then in the </a:t>
            </a:r>
            <a:r>
              <a:rPr lang="en-US" sz="1200" b="1" i="0" baseline="0" dirty="0" smtClean="0"/>
              <a:t>Transparency</a:t>
            </a:r>
            <a:r>
              <a:rPr lang="en-US" sz="1200" i="0" baseline="0" dirty="0" smtClean="0"/>
              <a:t> box, enter </a:t>
            </a:r>
            <a:r>
              <a:rPr lang="en-US" sz="1200" b="1" i="0" baseline="0" dirty="0" smtClean="0"/>
              <a:t>65%</a:t>
            </a:r>
            <a:r>
              <a:rPr lang="en-US" sz="1200" i="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Select the third group. On the </a:t>
            </a:r>
            <a:r>
              <a:rPr lang="en-US" sz="1200" b="1" i="0" baseline="0" dirty="0" smtClean="0"/>
              <a:t>Home</a:t>
            </a:r>
            <a:r>
              <a:rPr lang="en-US" sz="1200" i="0" baseline="0" dirty="0" smtClean="0"/>
              <a:t> tab, in the </a:t>
            </a:r>
            <a:r>
              <a:rPr lang="en-US" sz="1200" b="1" i="0" baseline="0" dirty="0" smtClean="0"/>
              <a:t>Clipboard</a:t>
            </a:r>
            <a:r>
              <a:rPr lang="en-US" sz="1200" i="0" baseline="0" dirty="0" smtClean="0"/>
              <a:t> group, click the arrow to the right of </a:t>
            </a:r>
            <a:r>
              <a:rPr lang="en-US" sz="1200" b="1" i="0" baseline="0" dirty="0" smtClean="0"/>
              <a:t>Copy</a:t>
            </a:r>
            <a:r>
              <a:rPr lang="en-US" sz="1200" i="0" baseline="0" dirty="0" smtClean="0"/>
              <a:t>, and then click </a:t>
            </a:r>
            <a:r>
              <a:rPr lang="en-US" sz="1200" b="1" i="0" baseline="0" dirty="0" smtClean="0"/>
              <a:t>Duplicate</a:t>
            </a:r>
            <a:r>
              <a:rPr lang="en-US" sz="1200" i="0" baseline="0" dirty="0" smtClean="0"/>
              <a:t>. On the slide, drag the fourth group above the third group.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Under </a:t>
            </a:r>
            <a:r>
              <a:rPr lang="en-US" sz="1200" b="1" i="0" baseline="0" dirty="0" smtClean="0"/>
              <a:t>Drawing Tools</a:t>
            </a:r>
            <a:r>
              <a:rPr lang="en-US" sz="1200" i="0" baseline="0" dirty="0" smtClean="0"/>
              <a:t>, on the </a:t>
            </a:r>
            <a:r>
              <a:rPr lang="en-US" sz="1200" b="1" i="0" baseline="0" dirty="0" smtClean="0"/>
              <a:t>Format</a:t>
            </a:r>
            <a:r>
              <a:rPr lang="en-US" sz="1200" i="0" baseline="0" dirty="0" smtClean="0"/>
              <a:t> tab, in the bottom right corner of the </a:t>
            </a:r>
            <a:r>
              <a:rPr lang="en-US" sz="1200" b="1" i="0" baseline="0" dirty="0" smtClean="0"/>
              <a:t>Size</a:t>
            </a:r>
            <a:r>
              <a:rPr lang="en-US" sz="1200" i="0" baseline="0" dirty="0" smtClean="0"/>
              <a:t> group, click the </a:t>
            </a:r>
            <a:r>
              <a:rPr lang="en-US" sz="1200" b="1" dirty="0" smtClean="0"/>
              <a:t>Size and Position</a:t>
            </a:r>
            <a:r>
              <a:rPr lang="en-US" sz="1200" dirty="0" smtClean="0"/>
              <a:t> dialog box launcher. </a:t>
            </a:r>
            <a:r>
              <a:rPr lang="en-US" sz="1200" i="0" baseline="0" dirty="0" smtClean="0"/>
              <a:t>In the </a:t>
            </a:r>
            <a:r>
              <a:rPr lang="en-US" sz="1200" b="1" i="0" baseline="0" dirty="0" smtClean="0"/>
              <a:t>Format Shape </a:t>
            </a:r>
            <a:r>
              <a:rPr lang="en-US" sz="1200" i="0" baseline="0" dirty="0" smtClean="0"/>
              <a:t>dialog box, click </a:t>
            </a:r>
            <a:r>
              <a:rPr lang="en-US" sz="1200" b="1" i="0" baseline="0" dirty="0" smtClean="0"/>
              <a:t>Size</a:t>
            </a:r>
            <a:r>
              <a:rPr lang="en-US" sz="1200" i="0" baseline="0" dirty="0" smtClean="0"/>
              <a:t> in the left pane. In the </a:t>
            </a:r>
            <a:r>
              <a:rPr lang="en-US" sz="1200" b="1" i="0" baseline="0" dirty="0" smtClean="0"/>
              <a:t>Size</a:t>
            </a:r>
            <a:r>
              <a:rPr lang="en-US" sz="1200" i="0" baseline="0" dirty="0" smtClean="0"/>
              <a:t> pane, </a:t>
            </a:r>
            <a:r>
              <a:rPr lang="en-US" sz="1200" dirty="0" smtClean="0"/>
              <a:t>under </a:t>
            </a:r>
            <a:r>
              <a:rPr lang="en-US" sz="1200" b="1" dirty="0" smtClean="0"/>
              <a:t>Scale</a:t>
            </a:r>
            <a:r>
              <a:rPr lang="en-US" sz="1200" b="0" dirty="0" smtClean="0"/>
              <a:t>, do the following</a:t>
            </a:r>
            <a:r>
              <a:rPr lang="en-US" sz="120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Select </a:t>
            </a:r>
            <a:r>
              <a:rPr lang="en-US" sz="1200" b="1" dirty="0" smtClean="0"/>
              <a:t>Lock aspect ratio</a:t>
            </a:r>
            <a:r>
              <a:rPr lang="en-US" sz="1200" dirty="0" smtClean="0"/>
              <a:t>.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In the </a:t>
            </a:r>
            <a:r>
              <a:rPr lang="en-US" sz="1200" b="1" dirty="0" smtClean="0"/>
              <a:t>Height</a:t>
            </a:r>
            <a:r>
              <a:rPr lang="en-US" sz="1200" baseline="0" dirty="0" smtClean="0"/>
              <a:t> box, enter </a:t>
            </a:r>
            <a:r>
              <a:rPr lang="en-US" sz="1200" b="1" baseline="0" dirty="0" smtClean="0"/>
              <a:t>85%</a:t>
            </a:r>
            <a:r>
              <a:rPr lang="en-US" sz="1200" baseline="0" dirty="0" smtClean="0"/>
              <a:t>.</a:t>
            </a:r>
            <a:endParaRPr lang="en-US" sz="120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Also in the </a:t>
            </a:r>
            <a:r>
              <a:rPr lang="en-US" sz="1200" b="1" i="0" baseline="0" dirty="0" smtClean="0"/>
              <a:t>Format Shape </a:t>
            </a:r>
            <a:r>
              <a:rPr lang="en-US" sz="1200" i="0" baseline="0" dirty="0" smtClean="0"/>
              <a:t>dialog box, click </a:t>
            </a:r>
            <a:r>
              <a:rPr lang="en-US" sz="1200" b="1" i="0" baseline="0" dirty="0" smtClean="0"/>
              <a:t>Fill</a:t>
            </a:r>
            <a:r>
              <a:rPr lang="en-US" sz="1200" i="0" baseline="0" dirty="0" smtClean="0"/>
              <a:t> in the left pane. In the </a:t>
            </a:r>
            <a:r>
              <a:rPr lang="en-US" sz="1200" b="1" i="0" baseline="0" dirty="0" smtClean="0"/>
              <a:t>Fill</a:t>
            </a:r>
            <a:r>
              <a:rPr lang="en-US" sz="1200" i="0" baseline="0" dirty="0" smtClean="0"/>
              <a:t> pane, select </a:t>
            </a:r>
            <a:r>
              <a:rPr lang="en-US" sz="1200" b="1" i="0" baseline="0" dirty="0" smtClean="0"/>
              <a:t>Solid fill</a:t>
            </a:r>
            <a:r>
              <a:rPr lang="en-US" sz="1200" i="0" baseline="0" dirty="0" smtClean="0"/>
              <a:t>, and then in the </a:t>
            </a:r>
            <a:r>
              <a:rPr lang="en-US" sz="1200" b="1" i="0" baseline="0" dirty="0" smtClean="0"/>
              <a:t>Transparency</a:t>
            </a:r>
            <a:r>
              <a:rPr lang="en-US" sz="1200" i="0" baseline="0" dirty="0" smtClean="0"/>
              <a:t> box, enter </a:t>
            </a:r>
            <a:r>
              <a:rPr lang="en-US" sz="1200" b="1" i="0" baseline="0" dirty="0" smtClean="0"/>
              <a:t>75%</a:t>
            </a:r>
            <a:r>
              <a:rPr lang="en-US" sz="1200" i="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Select the fourth group. On the </a:t>
            </a:r>
            <a:r>
              <a:rPr lang="en-US" sz="1200" b="1" i="0" baseline="0" dirty="0" smtClean="0"/>
              <a:t>Home</a:t>
            </a:r>
            <a:r>
              <a:rPr lang="en-US" sz="1200" i="0" baseline="0" dirty="0" smtClean="0"/>
              <a:t> tab, in the </a:t>
            </a:r>
            <a:r>
              <a:rPr lang="en-US" sz="1200" b="1" i="0" baseline="0" dirty="0" smtClean="0"/>
              <a:t>Clipboard</a:t>
            </a:r>
            <a:r>
              <a:rPr lang="en-US" sz="1200" i="0" baseline="0" dirty="0" smtClean="0"/>
              <a:t> group, click the arrow to the right of </a:t>
            </a:r>
            <a:r>
              <a:rPr lang="en-US" sz="1200" b="1" i="0" baseline="0" dirty="0" smtClean="0"/>
              <a:t>Copy</a:t>
            </a:r>
            <a:r>
              <a:rPr lang="en-US" sz="1200" i="0" baseline="0" dirty="0" smtClean="0"/>
              <a:t>, and then click </a:t>
            </a:r>
            <a:r>
              <a:rPr lang="en-US" sz="1200" b="1" i="0" baseline="0" dirty="0" smtClean="0"/>
              <a:t>Duplicate</a:t>
            </a:r>
            <a:r>
              <a:rPr lang="en-US" sz="1200" i="0" baseline="0" dirty="0" smtClean="0"/>
              <a:t>. On the slide, drag the fifth group above the fourth group.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Under </a:t>
            </a:r>
            <a:r>
              <a:rPr lang="en-US" sz="1200" b="1" i="0" baseline="0" dirty="0" smtClean="0"/>
              <a:t>Drawing Tools</a:t>
            </a:r>
            <a:r>
              <a:rPr lang="en-US" sz="1200" i="0" baseline="0" dirty="0" smtClean="0"/>
              <a:t>, on the </a:t>
            </a:r>
            <a:r>
              <a:rPr lang="en-US" sz="1200" b="1" i="0" baseline="0" dirty="0" smtClean="0"/>
              <a:t>Format</a:t>
            </a:r>
            <a:r>
              <a:rPr lang="en-US" sz="1200" i="0" baseline="0" dirty="0" smtClean="0"/>
              <a:t> tab, in the bottom right corner of the </a:t>
            </a:r>
            <a:r>
              <a:rPr lang="en-US" sz="1200" b="1" i="0" baseline="0" dirty="0" smtClean="0"/>
              <a:t>Size</a:t>
            </a:r>
            <a:r>
              <a:rPr lang="en-US" sz="1200" i="0" baseline="0" dirty="0" smtClean="0"/>
              <a:t> group, click the </a:t>
            </a:r>
            <a:r>
              <a:rPr lang="en-US" sz="1200" b="1" dirty="0" smtClean="0"/>
              <a:t>Size and Position</a:t>
            </a:r>
            <a:r>
              <a:rPr lang="en-US" sz="1200" dirty="0" smtClean="0"/>
              <a:t> dialog box launcher. </a:t>
            </a:r>
            <a:r>
              <a:rPr lang="en-US" sz="1200" i="0" baseline="0" dirty="0" smtClean="0"/>
              <a:t>In the </a:t>
            </a:r>
            <a:r>
              <a:rPr lang="en-US" sz="1200" b="1" i="0" baseline="0" dirty="0" smtClean="0"/>
              <a:t>Format Shape </a:t>
            </a:r>
            <a:r>
              <a:rPr lang="en-US" sz="1200" i="0" baseline="0" dirty="0" smtClean="0"/>
              <a:t>dialog box, click </a:t>
            </a:r>
            <a:r>
              <a:rPr lang="en-US" sz="1200" b="1" i="0" baseline="0" dirty="0" smtClean="0"/>
              <a:t>Size</a:t>
            </a:r>
            <a:r>
              <a:rPr lang="en-US" sz="1200" i="0" baseline="0" dirty="0" smtClean="0"/>
              <a:t> in the left pane. In the </a:t>
            </a:r>
            <a:r>
              <a:rPr lang="en-US" sz="1200" b="1" i="0" baseline="0" dirty="0" smtClean="0"/>
              <a:t>Size</a:t>
            </a:r>
            <a:r>
              <a:rPr lang="en-US" sz="1200" i="0" baseline="0" dirty="0" smtClean="0"/>
              <a:t> pane, </a:t>
            </a:r>
            <a:r>
              <a:rPr lang="en-US" sz="1200" dirty="0" smtClean="0"/>
              <a:t>under </a:t>
            </a:r>
            <a:r>
              <a:rPr lang="en-US" sz="1200" b="1" dirty="0" smtClean="0"/>
              <a:t>Scale</a:t>
            </a:r>
            <a:r>
              <a:rPr lang="en-US" sz="1200" b="0" dirty="0" smtClean="0"/>
              <a:t>, do the following</a:t>
            </a:r>
            <a:r>
              <a:rPr lang="en-US" sz="120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Select </a:t>
            </a:r>
            <a:r>
              <a:rPr lang="en-US" sz="1200" b="1" dirty="0" smtClean="0"/>
              <a:t>Lock aspect ratio</a:t>
            </a:r>
            <a:r>
              <a:rPr lang="en-US" sz="1200" dirty="0" smtClean="0"/>
              <a:t>.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In the </a:t>
            </a:r>
            <a:r>
              <a:rPr lang="en-US" sz="1200" b="1" dirty="0" smtClean="0"/>
              <a:t>Height</a:t>
            </a:r>
            <a:r>
              <a:rPr lang="en-US" sz="1200" baseline="0" dirty="0" smtClean="0"/>
              <a:t> box, enter </a:t>
            </a:r>
            <a:r>
              <a:rPr lang="en-US" sz="1200" b="1" baseline="0" dirty="0" smtClean="0"/>
              <a:t>85%</a:t>
            </a:r>
            <a:r>
              <a:rPr lang="en-US" sz="1200" baseline="0" dirty="0" smtClean="0"/>
              <a:t>.</a:t>
            </a:r>
            <a:endParaRPr lang="en-US" sz="120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Also in the </a:t>
            </a:r>
            <a:r>
              <a:rPr lang="en-US" sz="1200" b="1" i="0" baseline="0" dirty="0" smtClean="0"/>
              <a:t>Format Shape </a:t>
            </a:r>
            <a:r>
              <a:rPr lang="en-US" sz="1200" i="0" baseline="0" dirty="0" smtClean="0"/>
              <a:t>dialog box, click </a:t>
            </a:r>
            <a:r>
              <a:rPr lang="en-US" sz="1200" b="1" i="0" baseline="0" dirty="0" smtClean="0"/>
              <a:t>Fill</a:t>
            </a:r>
            <a:r>
              <a:rPr lang="en-US" sz="1200" i="0" baseline="0" dirty="0" smtClean="0"/>
              <a:t> in the left pane. In the </a:t>
            </a:r>
            <a:r>
              <a:rPr lang="en-US" sz="1200" b="1" i="0" baseline="0" dirty="0" smtClean="0"/>
              <a:t>Fill</a:t>
            </a:r>
            <a:r>
              <a:rPr lang="en-US" sz="1200" i="0" baseline="0" dirty="0" smtClean="0"/>
              <a:t> pane, select </a:t>
            </a:r>
            <a:r>
              <a:rPr lang="en-US" sz="1200" b="1" i="0" baseline="0" dirty="0" smtClean="0"/>
              <a:t>Solid fill</a:t>
            </a:r>
            <a:r>
              <a:rPr lang="en-US" sz="1200" i="0" baseline="0" dirty="0" smtClean="0"/>
              <a:t>, and then in the </a:t>
            </a:r>
            <a:r>
              <a:rPr lang="en-US" sz="1200" b="1" i="0" baseline="0" dirty="0" smtClean="0"/>
              <a:t>Transparency</a:t>
            </a:r>
            <a:r>
              <a:rPr lang="en-US" sz="1200" i="0" baseline="0" dirty="0" smtClean="0"/>
              <a:t> box, enter </a:t>
            </a:r>
            <a:r>
              <a:rPr lang="en-US" sz="1200" b="1" i="0" baseline="0" dirty="0" smtClean="0"/>
              <a:t>85%</a:t>
            </a:r>
            <a:r>
              <a:rPr lang="en-US" sz="1200" i="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Select the fifth group. On the </a:t>
            </a:r>
            <a:r>
              <a:rPr lang="en-US" sz="1200" b="1" i="0" baseline="0" dirty="0" smtClean="0"/>
              <a:t>Home</a:t>
            </a:r>
            <a:r>
              <a:rPr lang="en-US" sz="1200" i="0" baseline="0" dirty="0" smtClean="0"/>
              <a:t> tab, in the </a:t>
            </a:r>
            <a:r>
              <a:rPr lang="en-US" sz="1200" b="1" i="0" baseline="0" dirty="0" smtClean="0"/>
              <a:t>Clipboard</a:t>
            </a:r>
            <a:r>
              <a:rPr lang="en-US" sz="1200" i="0" baseline="0" dirty="0" smtClean="0"/>
              <a:t> group, click the arrow to the right of </a:t>
            </a:r>
            <a:r>
              <a:rPr lang="en-US" sz="1200" b="1" i="0" baseline="0" dirty="0" smtClean="0"/>
              <a:t>Copy</a:t>
            </a:r>
            <a:r>
              <a:rPr lang="en-US" sz="1200" i="0" baseline="0" dirty="0" smtClean="0"/>
              <a:t>, and then click </a:t>
            </a:r>
            <a:r>
              <a:rPr lang="en-US" sz="1200" b="1" i="0" baseline="0" dirty="0" smtClean="0"/>
              <a:t>Duplicate</a:t>
            </a:r>
            <a:r>
              <a:rPr lang="en-US" sz="1200" i="0" baseline="0" dirty="0" smtClean="0"/>
              <a:t>. On the slide, drag the sixth group above the fifth group.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Under </a:t>
            </a:r>
            <a:r>
              <a:rPr lang="en-US" sz="1200" b="1" i="0" baseline="0" dirty="0" smtClean="0"/>
              <a:t>Drawing Tools</a:t>
            </a:r>
            <a:r>
              <a:rPr lang="en-US" sz="1200" i="0" baseline="0" dirty="0" smtClean="0"/>
              <a:t>, on the </a:t>
            </a:r>
            <a:r>
              <a:rPr lang="en-US" sz="1200" b="1" i="0" baseline="0" dirty="0" smtClean="0"/>
              <a:t>Format</a:t>
            </a:r>
            <a:r>
              <a:rPr lang="en-US" sz="1200" i="0" baseline="0" dirty="0" smtClean="0"/>
              <a:t> tab, in the bottom right corner of the </a:t>
            </a:r>
            <a:r>
              <a:rPr lang="en-US" sz="1200" b="1" i="0" baseline="0" dirty="0" smtClean="0"/>
              <a:t>Size</a:t>
            </a:r>
            <a:r>
              <a:rPr lang="en-US" sz="1200" i="0" baseline="0" dirty="0" smtClean="0"/>
              <a:t> group, click the </a:t>
            </a:r>
            <a:r>
              <a:rPr lang="en-US" sz="1200" b="1" dirty="0" smtClean="0"/>
              <a:t>Size and Position</a:t>
            </a:r>
            <a:r>
              <a:rPr lang="en-US" sz="1200" dirty="0" smtClean="0"/>
              <a:t> dialog box launcher. </a:t>
            </a:r>
            <a:r>
              <a:rPr lang="en-US" sz="1200" i="0" baseline="0" dirty="0" smtClean="0"/>
              <a:t>In the </a:t>
            </a:r>
            <a:r>
              <a:rPr lang="en-US" sz="1200" b="1" i="0" baseline="0" dirty="0" smtClean="0"/>
              <a:t>Format Shape </a:t>
            </a:r>
            <a:r>
              <a:rPr lang="en-US" sz="1200" i="0" baseline="0" dirty="0" smtClean="0"/>
              <a:t>dialog box, click </a:t>
            </a:r>
            <a:r>
              <a:rPr lang="en-US" sz="1200" b="1" i="0" baseline="0" dirty="0" smtClean="0"/>
              <a:t>Size</a:t>
            </a:r>
            <a:r>
              <a:rPr lang="en-US" sz="1200" i="0" baseline="0" dirty="0" smtClean="0"/>
              <a:t> in the left pane. In the </a:t>
            </a:r>
            <a:r>
              <a:rPr lang="en-US" sz="1200" b="1" i="0" baseline="0" dirty="0" smtClean="0"/>
              <a:t>Size</a:t>
            </a:r>
            <a:r>
              <a:rPr lang="en-US" sz="1200" i="0" baseline="0" dirty="0" smtClean="0"/>
              <a:t> pane, </a:t>
            </a:r>
            <a:r>
              <a:rPr lang="en-US" sz="1200" dirty="0" smtClean="0"/>
              <a:t>under </a:t>
            </a:r>
            <a:r>
              <a:rPr lang="en-US" sz="1200" b="1" dirty="0" smtClean="0"/>
              <a:t>Scale</a:t>
            </a:r>
            <a:r>
              <a:rPr lang="en-US" sz="1200" b="0" dirty="0" smtClean="0"/>
              <a:t>, do the following</a:t>
            </a:r>
            <a:r>
              <a:rPr lang="en-US" sz="120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Select </a:t>
            </a:r>
            <a:r>
              <a:rPr lang="en-US" sz="1200" b="1" dirty="0" smtClean="0"/>
              <a:t>Lock aspect ratio</a:t>
            </a:r>
            <a:r>
              <a:rPr lang="en-US" sz="1200" dirty="0" smtClean="0"/>
              <a:t>.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In the </a:t>
            </a:r>
            <a:r>
              <a:rPr lang="en-US" sz="1200" b="1" dirty="0" smtClean="0"/>
              <a:t>Height</a:t>
            </a:r>
            <a:r>
              <a:rPr lang="en-US" sz="1200" baseline="0" dirty="0" smtClean="0"/>
              <a:t> box, enter </a:t>
            </a:r>
            <a:r>
              <a:rPr lang="en-US" sz="1200" b="1" baseline="0" dirty="0" smtClean="0"/>
              <a:t>85%</a:t>
            </a:r>
            <a:r>
              <a:rPr lang="en-US" sz="1200" baseline="0" dirty="0" smtClean="0"/>
              <a:t>.</a:t>
            </a:r>
            <a:endParaRPr lang="en-US" sz="120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Also in the </a:t>
            </a:r>
            <a:r>
              <a:rPr lang="en-US" sz="1200" b="1" i="0" baseline="0" dirty="0" smtClean="0"/>
              <a:t>Format Shape </a:t>
            </a:r>
            <a:r>
              <a:rPr lang="en-US" sz="1200" i="0" baseline="0" dirty="0" smtClean="0"/>
              <a:t>dialog box, click </a:t>
            </a:r>
            <a:r>
              <a:rPr lang="en-US" sz="1200" b="1" i="0" baseline="0" dirty="0" smtClean="0"/>
              <a:t>Fill</a:t>
            </a:r>
            <a:r>
              <a:rPr lang="en-US" sz="1200" i="0" baseline="0" dirty="0" smtClean="0"/>
              <a:t> in the left pane. In the </a:t>
            </a:r>
            <a:r>
              <a:rPr lang="en-US" sz="1200" b="1" i="0" baseline="0" dirty="0" smtClean="0"/>
              <a:t>Fill</a:t>
            </a:r>
            <a:r>
              <a:rPr lang="en-US" sz="1200" i="0" baseline="0" dirty="0" smtClean="0"/>
              <a:t> pane, select </a:t>
            </a:r>
            <a:r>
              <a:rPr lang="en-US" sz="1200" b="1" i="0" baseline="0" dirty="0" smtClean="0"/>
              <a:t>Solid fill</a:t>
            </a:r>
            <a:r>
              <a:rPr lang="en-US" sz="1200" i="0" baseline="0" dirty="0" smtClean="0"/>
              <a:t>, and then in the </a:t>
            </a:r>
            <a:r>
              <a:rPr lang="en-US" sz="1200" b="1" i="0" baseline="0" dirty="0" smtClean="0"/>
              <a:t>Transparency</a:t>
            </a:r>
            <a:r>
              <a:rPr lang="en-US" sz="1200" i="0" baseline="0" dirty="0" smtClean="0"/>
              <a:t> box, enter </a:t>
            </a:r>
            <a:r>
              <a:rPr lang="en-US" sz="1200" b="1" i="0" baseline="0" dirty="0" smtClean="0"/>
              <a:t>95%</a:t>
            </a:r>
            <a:r>
              <a:rPr lang="en-US" sz="1200" i="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Using the ruler as a guide, drag the groups into rows on the slide so that the top and bottom margins are approximately 1.75”. On the </a:t>
            </a:r>
            <a:r>
              <a:rPr lang="en-US" sz="1200" b="1" i="0" baseline="0" dirty="0" smtClean="0"/>
              <a:t>View</a:t>
            </a:r>
            <a:r>
              <a:rPr lang="en-US" sz="1200" i="0" baseline="0" dirty="0" smtClean="0"/>
              <a:t> tab, in the </a:t>
            </a:r>
            <a:r>
              <a:rPr lang="en-US" sz="1200" b="1" i="0" baseline="0" dirty="0" smtClean="0"/>
              <a:t>Show/Hide</a:t>
            </a:r>
            <a:r>
              <a:rPr lang="en-US" sz="1200" i="0" baseline="0" dirty="0" smtClean="0"/>
              <a:t> group, clear </a:t>
            </a:r>
            <a:r>
              <a:rPr lang="en-US" sz="1200" b="1" i="0" baseline="0" dirty="0" smtClean="0"/>
              <a:t>Ruler</a:t>
            </a:r>
            <a:r>
              <a:rPr lang="en-US" sz="1200" i="0" baseline="0" dirty="0" smtClean="0"/>
              <a: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Press CTRL-A to select all of the groups. </a:t>
            </a:r>
            <a:r>
              <a:rPr lang="en-US" sz="1200" kern="1200" dirty="0" smtClean="0">
                <a:solidFill>
                  <a:schemeClr val="tx1"/>
                </a:solidFill>
                <a:effectLst/>
                <a:latin typeface="+mn-lt"/>
                <a:ea typeface="+mn-ea"/>
                <a:cs typeface="+mn-cs"/>
              </a:rPr>
              <a:t>On the </a:t>
            </a:r>
            <a:r>
              <a:rPr lang="en-US" sz="1200" b="1" kern="1200" dirty="0" smtClean="0">
                <a:solidFill>
                  <a:schemeClr val="tx1"/>
                </a:solidFill>
                <a:effectLst/>
                <a:latin typeface="+mn-lt"/>
                <a:ea typeface="+mn-ea"/>
                <a:cs typeface="+mn-cs"/>
              </a:rPr>
              <a:t>Home</a:t>
            </a:r>
            <a:r>
              <a:rPr lang="en-US" sz="1200" kern="1200" dirty="0" smtClean="0">
                <a:solidFill>
                  <a:schemeClr val="tx1"/>
                </a:solidFill>
                <a:effectLst/>
                <a:latin typeface="+mn-lt"/>
                <a:ea typeface="+mn-ea"/>
                <a:cs typeface="+mn-cs"/>
              </a:rPr>
              <a:t> tab, in the </a:t>
            </a:r>
            <a:r>
              <a:rPr lang="en-US" sz="1200" b="1" kern="1200" dirty="0" smtClean="0">
                <a:solidFill>
                  <a:schemeClr val="tx1"/>
                </a:solidFill>
                <a:effectLst/>
                <a:latin typeface="+mn-lt"/>
                <a:ea typeface="+mn-ea"/>
                <a:cs typeface="+mn-cs"/>
              </a:rPr>
              <a:t>Drawing</a:t>
            </a:r>
            <a:r>
              <a:rPr lang="en-US" sz="1200" kern="1200" dirty="0" smtClean="0">
                <a:solidFill>
                  <a:schemeClr val="tx1"/>
                </a:solidFill>
                <a:effectLst/>
                <a:latin typeface="+mn-lt"/>
                <a:ea typeface="+mn-ea"/>
                <a:cs typeface="+mn-cs"/>
              </a:rPr>
              <a:t> group, click </a:t>
            </a:r>
            <a:r>
              <a:rPr lang="en-US" sz="1200" b="1" kern="1200" dirty="0" smtClean="0">
                <a:solidFill>
                  <a:schemeClr val="tx1"/>
                </a:solidFill>
                <a:effectLst/>
                <a:latin typeface="+mn-lt"/>
                <a:ea typeface="+mn-ea"/>
                <a:cs typeface="+mn-cs"/>
              </a:rPr>
              <a:t>Arrange</a:t>
            </a:r>
            <a:r>
              <a:rPr lang="en-US" sz="1200" kern="1200" dirty="0" smtClean="0">
                <a:solidFill>
                  <a:schemeClr val="tx1"/>
                </a:solidFill>
                <a:effectLst/>
                <a:latin typeface="+mn-lt"/>
                <a:ea typeface="+mn-ea"/>
                <a:cs typeface="+mn-cs"/>
              </a:rPr>
              <a:t>, point to </a:t>
            </a:r>
            <a:r>
              <a:rPr lang="en-US" sz="1200" b="1" kern="1200" dirty="0" smtClean="0">
                <a:solidFill>
                  <a:schemeClr val="tx1"/>
                </a:solidFill>
                <a:effectLst/>
                <a:latin typeface="+mn-lt"/>
                <a:ea typeface="+mn-ea"/>
                <a:cs typeface="+mn-cs"/>
              </a:rPr>
              <a:t>Align</a:t>
            </a:r>
            <a:r>
              <a:rPr lang="en-US" sz="1200" kern="1200" dirty="0" smtClean="0">
                <a:solidFill>
                  <a:schemeClr val="tx1"/>
                </a:solidFill>
                <a:effectLst/>
                <a:latin typeface="+mn-lt"/>
                <a:ea typeface="+mn-ea"/>
                <a:cs typeface="+mn-cs"/>
              </a:rPr>
              <a:t>, and then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C</a:t>
            </a:r>
            <a:r>
              <a:rPr lang="en-US" sz="1200" b="0" i="0" baseline="0" dirty="0" smtClean="0"/>
              <a:t>lick</a:t>
            </a:r>
            <a:r>
              <a:rPr lang="en-US" sz="1200" i="0" baseline="0" dirty="0" smtClean="0"/>
              <a:t> </a:t>
            </a:r>
            <a:r>
              <a:rPr lang="en-US" sz="1200" b="1" i="0" baseline="0" dirty="0" smtClean="0"/>
              <a:t>Align Selected Objects</a:t>
            </a:r>
            <a:r>
              <a:rPr lang="en-US" sz="1200" i="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C</a:t>
            </a:r>
            <a:r>
              <a:rPr lang="en-US" sz="1200" b="0" i="0" baseline="0" dirty="0" smtClean="0"/>
              <a:t>lick</a:t>
            </a:r>
            <a:r>
              <a:rPr lang="en-US" sz="1200" i="0" baseline="0" dirty="0" smtClean="0"/>
              <a:t> </a:t>
            </a:r>
            <a:r>
              <a:rPr lang="en-US" sz="1200" b="1" baseline="0" dirty="0" smtClean="0"/>
              <a:t>Distribute</a:t>
            </a:r>
            <a:r>
              <a:rPr lang="en-US" sz="1200" baseline="0" dirty="0" smtClean="0"/>
              <a:t> </a:t>
            </a:r>
            <a:r>
              <a:rPr lang="en-US" sz="1200" b="1" baseline="0" dirty="0" smtClean="0"/>
              <a:t>Vertically</a:t>
            </a:r>
            <a:r>
              <a:rPr lang="en-US" sz="1200" b="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Click Align to Slide.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Click Align Center.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effectLst/>
                <a:latin typeface="+mn-lt"/>
                <a:ea typeface="+mn-ea"/>
                <a:cs typeface="+mn-cs"/>
              </a:rPr>
              <a:t>On the </a:t>
            </a:r>
            <a:r>
              <a:rPr lang="en-US" sz="1200" b="1" kern="1200" dirty="0" smtClean="0">
                <a:solidFill>
                  <a:schemeClr val="tx1"/>
                </a:solidFill>
                <a:effectLst/>
                <a:latin typeface="+mn-lt"/>
                <a:ea typeface="+mn-ea"/>
                <a:cs typeface="+mn-cs"/>
              </a:rPr>
              <a:t>Home</a:t>
            </a:r>
            <a:r>
              <a:rPr lang="en-US" sz="1200" kern="1200" dirty="0" smtClean="0">
                <a:solidFill>
                  <a:schemeClr val="tx1"/>
                </a:solidFill>
                <a:effectLst/>
                <a:latin typeface="+mn-lt"/>
                <a:ea typeface="+mn-ea"/>
                <a:cs typeface="+mn-cs"/>
              </a:rPr>
              <a:t> tab, in the </a:t>
            </a:r>
            <a:r>
              <a:rPr lang="en-US" sz="1200" b="1" kern="1200" dirty="0" smtClean="0">
                <a:solidFill>
                  <a:schemeClr val="tx1"/>
                </a:solidFill>
                <a:effectLst/>
                <a:latin typeface="+mn-lt"/>
                <a:ea typeface="+mn-ea"/>
                <a:cs typeface="+mn-cs"/>
              </a:rPr>
              <a:t>Drawing</a:t>
            </a:r>
            <a:r>
              <a:rPr lang="en-US" sz="1200" kern="1200" dirty="0" smtClean="0">
                <a:solidFill>
                  <a:schemeClr val="tx1"/>
                </a:solidFill>
                <a:effectLst/>
                <a:latin typeface="+mn-lt"/>
                <a:ea typeface="+mn-ea"/>
                <a:cs typeface="+mn-cs"/>
              </a:rPr>
              <a:t> group, click </a:t>
            </a:r>
            <a:r>
              <a:rPr lang="en-US" sz="1200" b="1" kern="1200" dirty="0" smtClean="0">
                <a:solidFill>
                  <a:schemeClr val="tx1"/>
                </a:solidFill>
                <a:effectLst/>
                <a:latin typeface="+mn-lt"/>
                <a:ea typeface="+mn-ea"/>
                <a:cs typeface="+mn-cs"/>
              </a:rPr>
              <a:t>Arrange</a:t>
            </a:r>
            <a:r>
              <a:rPr lang="en-US" sz="1200" b="0" kern="1200" dirty="0" smtClean="0">
                <a:solidFill>
                  <a:schemeClr val="tx1"/>
                </a:solidFill>
                <a:effectLst/>
                <a:latin typeface="+mn-lt"/>
                <a:ea typeface="+mn-ea"/>
                <a:cs typeface="+mn-cs"/>
              </a:rPr>
              <a:t>, and then c</a:t>
            </a:r>
            <a:r>
              <a:rPr lang="en-US" sz="1200" b="0" i="0" baseline="0" dirty="0" smtClean="0"/>
              <a:t>lick </a:t>
            </a:r>
            <a:r>
              <a:rPr lang="en-US" sz="1200" b="1" i="0" baseline="0" dirty="0" smtClean="0"/>
              <a:t>Group</a:t>
            </a:r>
            <a:r>
              <a:rPr lang="en-US" sz="1200" b="0" i="0" baseline="0" dirty="0" smtClean="0"/>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effectLst/>
                <a:latin typeface="+mn-lt"/>
                <a:ea typeface="+mn-ea"/>
                <a:cs typeface="+mn-cs"/>
              </a:rPr>
              <a:t>On the </a:t>
            </a:r>
            <a:r>
              <a:rPr lang="en-US" sz="1200" b="1" kern="1200" dirty="0" smtClean="0">
                <a:solidFill>
                  <a:schemeClr val="tx1"/>
                </a:solidFill>
                <a:effectLst/>
                <a:latin typeface="+mn-lt"/>
                <a:ea typeface="+mn-ea"/>
                <a:cs typeface="+mn-cs"/>
              </a:rPr>
              <a:t>Home</a:t>
            </a:r>
            <a:r>
              <a:rPr lang="en-US" sz="1200" kern="1200" dirty="0" smtClean="0">
                <a:solidFill>
                  <a:schemeClr val="tx1"/>
                </a:solidFill>
                <a:effectLst/>
                <a:latin typeface="+mn-lt"/>
                <a:ea typeface="+mn-ea"/>
                <a:cs typeface="+mn-cs"/>
              </a:rPr>
              <a:t> tab, in the </a:t>
            </a:r>
            <a:r>
              <a:rPr lang="en-US" sz="1200" b="1" kern="1200" dirty="0" smtClean="0">
                <a:solidFill>
                  <a:schemeClr val="tx1"/>
                </a:solidFill>
                <a:effectLst/>
                <a:latin typeface="+mn-lt"/>
                <a:ea typeface="+mn-ea"/>
                <a:cs typeface="+mn-cs"/>
              </a:rPr>
              <a:t>Drawing</a:t>
            </a:r>
            <a:r>
              <a:rPr lang="en-US" sz="1200" kern="1200" dirty="0" smtClean="0">
                <a:solidFill>
                  <a:schemeClr val="tx1"/>
                </a:solidFill>
                <a:effectLst/>
                <a:latin typeface="+mn-lt"/>
                <a:ea typeface="+mn-ea"/>
                <a:cs typeface="+mn-cs"/>
              </a:rPr>
              <a:t> group, click </a:t>
            </a:r>
            <a:r>
              <a:rPr lang="en-US" sz="1200" b="1" kern="1200" dirty="0" smtClean="0">
                <a:solidFill>
                  <a:schemeClr val="tx1"/>
                </a:solidFill>
                <a:effectLst/>
                <a:latin typeface="+mn-lt"/>
                <a:ea typeface="+mn-ea"/>
                <a:cs typeface="+mn-cs"/>
              </a:rPr>
              <a:t>Arrange</a:t>
            </a:r>
            <a:r>
              <a:rPr lang="en-US" sz="1200" b="0" kern="1200" dirty="0" smtClean="0">
                <a:solidFill>
                  <a:schemeClr val="tx1"/>
                </a:solidFill>
                <a:effectLst/>
                <a:latin typeface="+mn-lt"/>
                <a:ea typeface="+mn-ea"/>
                <a:cs typeface="+mn-cs"/>
              </a:rPr>
              <a:t>,</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point to </a:t>
            </a:r>
            <a:r>
              <a:rPr lang="en-US" sz="1200" b="1" kern="1200" dirty="0" smtClean="0">
                <a:solidFill>
                  <a:schemeClr val="tx1"/>
                </a:solidFill>
                <a:effectLst/>
                <a:latin typeface="+mn-lt"/>
                <a:ea typeface="+mn-ea"/>
                <a:cs typeface="+mn-cs"/>
              </a:rPr>
              <a:t>Align</a:t>
            </a:r>
            <a:r>
              <a:rPr lang="en-US" sz="1200" kern="1200" dirty="0" smtClean="0">
                <a:solidFill>
                  <a:schemeClr val="tx1"/>
                </a:solidFill>
                <a:effectLst/>
                <a:latin typeface="+mn-lt"/>
                <a:ea typeface="+mn-ea"/>
                <a:cs typeface="+mn-cs"/>
              </a:rPr>
              <a:t>, and then do the following:</a:t>
            </a:r>
            <a:endParaRPr lang="en-US" sz="1200" i="0" baseline="0" dirty="0" smtClean="0"/>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Point to </a:t>
            </a:r>
            <a:r>
              <a:rPr lang="en-US" sz="1200" b="1" i="0" baseline="0" dirty="0" smtClean="0"/>
              <a:t>Align</a:t>
            </a:r>
            <a:r>
              <a:rPr lang="en-US" sz="1200" b="0" i="0" baseline="0" dirty="0" smtClean="0"/>
              <a:t>, and then click</a:t>
            </a:r>
            <a:r>
              <a:rPr lang="en-US" sz="1200" i="0" baseline="0" dirty="0" smtClean="0"/>
              <a:t> </a:t>
            </a:r>
            <a:r>
              <a:rPr lang="en-US" sz="1200" b="1" baseline="0" dirty="0" smtClean="0"/>
              <a:t>Align to Slide</a:t>
            </a:r>
            <a:r>
              <a:rPr lang="en-US" sz="1200" b="0" baseline="0" dirty="0" smtClean="0"/>
              <a:t>.</a:t>
            </a:r>
            <a:endParaRPr lang="en-US" sz="1200" i="0" baseline="0" dirty="0" smtClean="0"/>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Point to </a:t>
            </a:r>
            <a:r>
              <a:rPr lang="en-US" sz="1200" b="1" i="0" baseline="0" dirty="0" smtClean="0"/>
              <a:t>Align</a:t>
            </a:r>
            <a:r>
              <a:rPr lang="en-US" sz="1200" b="0" i="0" baseline="0" dirty="0" smtClean="0"/>
              <a:t>, and then click</a:t>
            </a:r>
            <a:r>
              <a:rPr lang="en-US" sz="1200" i="0" baseline="0" dirty="0" smtClean="0"/>
              <a:t> </a:t>
            </a:r>
            <a:r>
              <a:rPr lang="en-US" sz="1200" b="1" dirty="0" smtClean="0"/>
              <a:t>Align Middle</a:t>
            </a:r>
            <a:r>
              <a:rPr lang="en-US" sz="1200" b="0" dirty="0" smtClean="0"/>
              <a:t>.</a:t>
            </a:r>
            <a:endParaRPr lang="en-US" sz="1200" b="1" i="0" baseline="0" dirty="0" smtClean="0"/>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baseline="0" dirty="0" smtClean="0"/>
              <a:t>Point to </a:t>
            </a:r>
            <a:r>
              <a:rPr lang="en-US" sz="1200" b="1" i="0" baseline="0" dirty="0" smtClean="0"/>
              <a:t>Align</a:t>
            </a:r>
            <a:r>
              <a:rPr lang="en-US" sz="1200" b="0" i="0" baseline="0" dirty="0" smtClean="0"/>
              <a:t>, and then click</a:t>
            </a:r>
            <a:r>
              <a:rPr lang="en-US" sz="1200" i="0" baseline="0" dirty="0" smtClean="0"/>
              <a:t> </a:t>
            </a:r>
            <a:r>
              <a:rPr lang="en-US" sz="1200" b="1" dirty="0" smtClean="0"/>
              <a:t>Align</a:t>
            </a:r>
            <a:r>
              <a:rPr lang="en-US" sz="1200" dirty="0" smtClean="0"/>
              <a:t> </a:t>
            </a:r>
            <a:r>
              <a:rPr lang="en-US" sz="1200" b="1" dirty="0" smtClean="0"/>
              <a:t>Center</a:t>
            </a:r>
            <a:r>
              <a:rPr lang="en-US" sz="1200" b="0" dirty="0" smtClean="0"/>
              <a:t>.</a:t>
            </a:r>
            <a:endParaRPr lang="en-US" sz="1200" i="0" baseline="0" dirty="0" smtClean="0"/>
          </a:p>
          <a:p>
            <a:endParaRPr lang="en-US" sz="1200" dirty="0" smtClean="0"/>
          </a:p>
          <a:p>
            <a:endParaRPr lang="en-US" sz="1200" dirty="0" smtClean="0"/>
          </a:p>
          <a:p>
            <a:r>
              <a:rPr lang="en-US" sz="1200" dirty="0" smtClean="0"/>
              <a:t>To reproduce the background effects on this slide, do the following:</a:t>
            </a:r>
          </a:p>
          <a:p>
            <a:pPr marL="228600" lvl="0" indent="-228600">
              <a:buFont typeface="+mj-lt"/>
              <a:buAutoNum type="arabicPeriod"/>
            </a:pPr>
            <a:r>
              <a:rPr lang="en-US" sz="1200" kern="1200" dirty="0" smtClean="0">
                <a:solidFill>
                  <a:schemeClr val="tx1"/>
                </a:solidFill>
                <a:latin typeface="+mn-lt"/>
                <a:ea typeface="+mn-ea"/>
                <a:cs typeface="+mn-cs"/>
              </a:rPr>
              <a:t>On the Design tab, in the Background group, click Background</a:t>
            </a:r>
            <a:r>
              <a:rPr lang="en-US" sz="1200" kern="1200" baseline="0" dirty="0" smtClean="0">
                <a:solidFill>
                  <a:schemeClr val="tx1"/>
                </a:solidFill>
                <a:latin typeface="+mn-lt"/>
                <a:ea typeface="+mn-ea"/>
                <a:cs typeface="+mn-cs"/>
              </a:rPr>
              <a:t> Styles</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Format Background</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Format Background </a:t>
            </a:r>
            <a:r>
              <a:rPr lang="en-US" sz="1200" kern="1200" dirty="0" smtClean="0">
                <a:solidFill>
                  <a:schemeClr val="tx1"/>
                </a:solidFill>
                <a:latin typeface="+mn-lt"/>
                <a:ea typeface="+mn-ea"/>
                <a:cs typeface="+mn-cs"/>
              </a:rPr>
              <a:t>dialog box,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left pane, select </a:t>
            </a:r>
            <a:r>
              <a:rPr lang="en-US" sz="1200" b="1" kern="1200" dirty="0" smtClean="0">
                <a:solidFill>
                  <a:schemeClr val="tx1"/>
                </a:solidFill>
                <a:latin typeface="+mn-lt"/>
                <a:ea typeface="+mn-ea"/>
                <a:cs typeface="+mn-cs"/>
              </a:rPr>
              <a:t>Gradient 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 </a:t>
            </a:r>
            <a:r>
              <a:rPr lang="en-US" sz="1200" kern="1200" dirty="0" smtClean="0">
                <a:solidFill>
                  <a:schemeClr val="tx1"/>
                </a:solidFill>
                <a:latin typeface="+mn-lt"/>
                <a:ea typeface="+mn-ea"/>
                <a:cs typeface="+mn-cs"/>
              </a:rPr>
              <a:t>pane, and then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Type</a:t>
            </a:r>
            <a:r>
              <a:rPr lang="en-US" sz="1200" kern="1200" dirty="0" smtClean="0">
                <a:solidFill>
                  <a:schemeClr val="tx1"/>
                </a:solidFill>
                <a:latin typeface="+mn-lt"/>
                <a:ea typeface="+mn-ea"/>
                <a:cs typeface="+mn-cs"/>
              </a:rPr>
              <a:t> list, select </a:t>
            </a:r>
            <a:r>
              <a:rPr lang="en-US" sz="1200" b="1" kern="1200" dirty="0" smtClean="0">
                <a:solidFill>
                  <a:schemeClr val="tx1"/>
                </a:solidFill>
                <a:latin typeface="+mn-lt"/>
                <a:ea typeface="+mn-ea"/>
                <a:cs typeface="+mn-cs"/>
              </a:rPr>
              <a:t>Radial</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Direction</a:t>
            </a:r>
            <a:r>
              <a:rPr lang="en-US" sz="1200" kern="1200" dirty="0" smtClean="0">
                <a:solidFill>
                  <a:schemeClr val="tx1"/>
                </a:solidFill>
                <a:latin typeface="+mn-lt"/>
                <a:ea typeface="+mn-ea"/>
                <a:cs typeface="+mn-cs"/>
              </a:rPr>
              <a:t>, and then click </a:t>
            </a:r>
            <a:r>
              <a:rPr lang="en-US" sz="1200" b="1" kern="1200" dirty="0" smtClean="0">
                <a:solidFill>
                  <a:schemeClr val="tx1"/>
                </a:solidFill>
                <a:latin typeface="+mn-lt"/>
                <a:ea typeface="+mn-ea"/>
                <a:cs typeface="+mn-cs"/>
              </a:rPr>
              <a:t>From Center </a:t>
            </a:r>
            <a:r>
              <a:rPr lang="en-US" sz="1200" b="0" kern="1200" dirty="0" smtClean="0">
                <a:solidFill>
                  <a:schemeClr val="tx1"/>
                </a:solidFill>
                <a:latin typeface="+mn-lt"/>
                <a:ea typeface="+mn-ea"/>
                <a:cs typeface="+mn-cs"/>
              </a:rPr>
              <a:t>(third option from the left). </a:t>
            </a:r>
            <a:endParaRPr lang="en-US" sz="1200"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effectLst/>
                <a:latin typeface="+mn-lt"/>
                <a:ea typeface="+mn-ea"/>
                <a:cs typeface="+mn-cs"/>
              </a:rPr>
              <a:t>Under </a:t>
            </a:r>
            <a:r>
              <a:rPr lang="en-US" sz="1200" b="1" kern="1200" dirty="0" smtClean="0">
                <a:solidFill>
                  <a:schemeClr val="tx1"/>
                </a:solidFill>
                <a:effectLst/>
                <a:latin typeface="+mn-lt"/>
                <a:ea typeface="+mn-ea"/>
                <a:cs typeface="+mn-cs"/>
              </a:rPr>
              <a:t>Gradient stops</a:t>
            </a:r>
            <a:r>
              <a:rPr lang="en-US" sz="1200" kern="1200" dirty="0" smtClean="0">
                <a:solidFill>
                  <a:schemeClr val="tx1"/>
                </a:solidFill>
                <a:effectLst/>
                <a:latin typeface="+mn-lt"/>
                <a:ea typeface="+mn-ea"/>
                <a:cs typeface="+mn-cs"/>
              </a:rPr>
              <a:t>, click </a:t>
            </a:r>
            <a:r>
              <a:rPr lang="en-US" sz="1200" b="1" kern="1200" dirty="0" smtClean="0">
                <a:solidFill>
                  <a:schemeClr val="tx1"/>
                </a:solidFill>
                <a:effectLst/>
                <a:latin typeface="+mn-lt"/>
                <a:ea typeface="+mn-ea"/>
                <a:cs typeface="+mn-cs"/>
              </a:rPr>
              <a:t>Add gradient stops</a:t>
            </a:r>
            <a:r>
              <a:rPr lang="en-US" sz="1200" kern="1200" dirty="0" smtClean="0">
                <a:solidFill>
                  <a:schemeClr val="tx1"/>
                </a:solidFill>
                <a:effectLst/>
                <a:latin typeface="+mn-lt"/>
                <a:ea typeface="+mn-ea"/>
                <a:cs typeface="+mn-cs"/>
              </a:rPr>
              <a:t> or </a:t>
            </a:r>
            <a:r>
              <a:rPr lang="en-US" sz="1200" b="1" kern="1200" dirty="0" smtClean="0">
                <a:solidFill>
                  <a:schemeClr val="tx1"/>
                </a:solidFill>
                <a:effectLst/>
                <a:latin typeface="+mn-lt"/>
                <a:ea typeface="+mn-ea"/>
                <a:cs typeface="+mn-cs"/>
              </a:rPr>
              <a:t>Remove gradient stops</a:t>
            </a:r>
            <a:r>
              <a:rPr lang="en-US" sz="1200" kern="1200" dirty="0" smtClean="0">
                <a:solidFill>
                  <a:schemeClr val="tx1"/>
                </a:solidFill>
                <a:effectLst/>
                <a:latin typeface="+mn-lt"/>
                <a:ea typeface="+mn-ea"/>
                <a:cs typeface="+mn-cs"/>
              </a:rPr>
              <a:t> until three stops appear in the slider.</a:t>
            </a:r>
          </a:p>
          <a:p>
            <a:pPr marL="228600" indent="-228600">
              <a:buFont typeface="+mj-lt"/>
              <a:buAutoNum type="arabicPeriod"/>
            </a:pPr>
            <a:r>
              <a:rPr lang="en-US" sz="1200" kern="1200" dirty="0" smtClean="0">
                <a:solidFill>
                  <a:schemeClr val="tx1"/>
                </a:solidFill>
                <a:effectLst/>
                <a:latin typeface="+mn-lt"/>
                <a:ea typeface="+mn-ea"/>
                <a:cs typeface="+mn-cs"/>
              </a:rPr>
              <a:t>Also under </a:t>
            </a:r>
            <a:r>
              <a:rPr lang="en-US" sz="1200" b="1" kern="1200" dirty="0" smtClean="0">
                <a:solidFill>
                  <a:schemeClr val="tx1"/>
                </a:solidFill>
                <a:effectLst/>
                <a:latin typeface="+mn-lt"/>
                <a:ea typeface="+mn-ea"/>
                <a:cs typeface="+mn-cs"/>
              </a:rPr>
              <a:t>Gradient stops</a:t>
            </a:r>
            <a:r>
              <a:rPr lang="en-US" sz="1200" kern="1200" dirty="0" smtClean="0">
                <a:solidFill>
                  <a:schemeClr val="tx1"/>
                </a:solidFill>
                <a:effectLst/>
                <a:latin typeface="+mn-lt"/>
                <a:ea typeface="+mn-ea"/>
                <a:cs typeface="+mn-cs"/>
              </a:rPr>
              <a:t>, customize the gradient stops as follows:</a:t>
            </a:r>
          </a:p>
          <a:p>
            <a:pPr marL="685800" lvl="1" indent="-228600">
              <a:buFont typeface="Arial" pitchFamily="34" charset="0"/>
              <a:buChar char="•"/>
            </a:pPr>
            <a:r>
              <a:rPr lang="en-US" sz="1200" kern="1200" dirty="0" smtClean="0">
                <a:solidFill>
                  <a:schemeClr val="tx1"/>
                </a:solidFill>
                <a:effectLst/>
                <a:latin typeface="+mn-lt"/>
                <a:ea typeface="+mn-ea"/>
                <a:cs typeface="+mn-cs"/>
              </a:rPr>
              <a:t>Select the first stop in the slider, and then do the following: </a:t>
            </a:r>
          </a:p>
          <a:p>
            <a:pPr marL="1143000" lvl="2" indent="-228600">
              <a:buFont typeface="Arial" pitchFamily="34" charset="0"/>
              <a:buChar char="•"/>
            </a:pPr>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Position </a:t>
            </a:r>
            <a:r>
              <a:rPr lang="en-US" sz="1200" kern="1200" dirty="0" smtClean="0">
                <a:solidFill>
                  <a:schemeClr val="tx1"/>
                </a:solidFill>
                <a:effectLst/>
                <a:latin typeface="+mn-lt"/>
                <a:ea typeface="+mn-ea"/>
                <a:cs typeface="+mn-cs"/>
              </a:rPr>
              <a:t>box, enter </a:t>
            </a:r>
            <a:r>
              <a:rPr lang="en-US" sz="1200" b="1" kern="1200" dirty="0" smtClean="0">
                <a:solidFill>
                  <a:schemeClr val="tx1"/>
                </a:solidFill>
                <a:effectLst/>
                <a:latin typeface="+mn-lt"/>
                <a:ea typeface="+mn-ea"/>
                <a:cs typeface="+mn-cs"/>
              </a:rPr>
              <a:t>33%</a:t>
            </a:r>
            <a:r>
              <a:rPr lang="en-US" sz="1200" kern="1200" dirty="0" smtClean="0">
                <a:solidFill>
                  <a:schemeClr val="tx1"/>
                </a:solidFill>
                <a:effectLst/>
                <a:latin typeface="+mn-lt"/>
                <a:ea typeface="+mn-ea"/>
                <a:cs typeface="+mn-cs"/>
              </a:rPr>
              <a:t>.</a:t>
            </a:r>
          </a:p>
          <a:p>
            <a:pPr marL="1143000" lvl="2" indent="-228600">
              <a:buFont typeface="Arial" pitchFamily="34" charset="0"/>
              <a:buChar char="•"/>
            </a:pPr>
            <a:r>
              <a:rPr lang="en-US" sz="1200" kern="1200" dirty="0" smtClean="0">
                <a:solidFill>
                  <a:schemeClr val="tx1"/>
                </a:solidFill>
                <a:effectLst/>
                <a:latin typeface="+mn-lt"/>
                <a:ea typeface="+mn-ea"/>
                <a:cs typeface="+mn-cs"/>
              </a:rPr>
              <a:t>Click the button next to </a:t>
            </a:r>
            <a:r>
              <a:rPr lang="en-US" sz="1200" b="1" kern="1200" dirty="0" smtClean="0">
                <a:solidFill>
                  <a:schemeClr val="tx1"/>
                </a:solidFill>
                <a:effectLst/>
                <a:latin typeface="+mn-lt"/>
                <a:ea typeface="+mn-ea"/>
                <a:cs typeface="+mn-cs"/>
              </a:rPr>
              <a:t>Color</a:t>
            </a:r>
            <a:r>
              <a:rPr lang="en-US" sz="1200" kern="1200" dirty="0" smtClean="0">
                <a:solidFill>
                  <a:schemeClr val="tx1"/>
                </a:solidFill>
                <a:effectLst/>
                <a:latin typeface="+mn-lt"/>
                <a:ea typeface="+mn-ea"/>
                <a:cs typeface="+mn-cs"/>
              </a:rPr>
              <a:t>, and then under </a:t>
            </a:r>
            <a:r>
              <a:rPr lang="en-US" sz="1200" b="1" kern="1200" dirty="0" smtClean="0">
                <a:solidFill>
                  <a:schemeClr val="tx1"/>
                </a:solidFill>
                <a:effectLst/>
                <a:latin typeface="+mn-lt"/>
                <a:ea typeface="+mn-ea"/>
                <a:cs typeface="+mn-cs"/>
              </a:rPr>
              <a:t>Theme Colors</a:t>
            </a:r>
            <a:r>
              <a:rPr lang="en-US" sz="1200" kern="1200" dirty="0" smtClean="0">
                <a:solidFill>
                  <a:schemeClr val="tx1"/>
                </a:solidFill>
                <a:effectLst/>
                <a:latin typeface="+mn-lt"/>
                <a:ea typeface="+mn-ea"/>
                <a:cs typeface="+mn-cs"/>
              </a:rPr>
              <a:t> click </a:t>
            </a:r>
            <a:r>
              <a:rPr lang="en-US" sz="1200" b="1" kern="1200" dirty="0" smtClean="0">
                <a:solidFill>
                  <a:schemeClr val="tx1"/>
                </a:solidFill>
                <a:effectLst/>
                <a:latin typeface="+mn-lt"/>
                <a:ea typeface="+mn-ea"/>
                <a:cs typeface="+mn-cs"/>
              </a:rPr>
              <a:t>White, Background 1 </a:t>
            </a:r>
            <a:r>
              <a:rPr lang="en-US" sz="1200" kern="1200" dirty="0" smtClean="0">
                <a:solidFill>
                  <a:schemeClr val="tx1"/>
                </a:solidFill>
                <a:effectLst/>
                <a:latin typeface="+mn-lt"/>
                <a:ea typeface="+mn-ea"/>
                <a:cs typeface="+mn-cs"/>
              </a:rPr>
              <a:t>(first row, first option from the left).</a:t>
            </a:r>
          </a:p>
          <a:p>
            <a:pPr marL="1143000" lvl="2" indent="-228600">
              <a:buFont typeface="Arial" pitchFamily="34" charset="0"/>
              <a:buChar char="•"/>
            </a:pPr>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Transparency</a:t>
            </a:r>
            <a:r>
              <a:rPr lang="en-US" sz="1200" kern="1200" dirty="0" smtClean="0">
                <a:solidFill>
                  <a:schemeClr val="tx1"/>
                </a:solidFill>
                <a:effectLst/>
                <a:latin typeface="+mn-lt"/>
                <a:ea typeface="+mn-ea"/>
                <a:cs typeface="+mn-cs"/>
              </a:rPr>
              <a:t> box, enter 0%. </a:t>
            </a:r>
          </a:p>
          <a:p>
            <a:pPr marL="685800" lvl="1" indent="-228600">
              <a:buFont typeface="Arial" pitchFamily="34" charset="0"/>
              <a:buChar char="•"/>
            </a:pPr>
            <a:r>
              <a:rPr lang="en-US" sz="1200" kern="1200" dirty="0" smtClean="0">
                <a:solidFill>
                  <a:schemeClr val="tx1"/>
                </a:solidFill>
                <a:effectLst/>
                <a:latin typeface="+mn-lt"/>
                <a:ea typeface="+mn-ea"/>
                <a:cs typeface="+mn-cs"/>
              </a:rPr>
              <a:t>Select the next stop in the slider, and then do the following: </a:t>
            </a:r>
          </a:p>
          <a:p>
            <a:pPr marL="1143000" lvl="2" indent="-228600">
              <a:buFont typeface="Arial" pitchFamily="34" charset="0"/>
              <a:buChar char="•"/>
            </a:pPr>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Position </a:t>
            </a:r>
            <a:r>
              <a:rPr lang="en-US" sz="1200" kern="1200" dirty="0" smtClean="0">
                <a:solidFill>
                  <a:schemeClr val="tx1"/>
                </a:solidFill>
                <a:effectLst/>
                <a:latin typeface="+mn-lt"/>
                <a:ea typeface="+mn-ea"/>
                <a:cs typeface="+mn-cs"/>
              </a:rPr>
              <a:t>box, enter </a:t>
            </a:r>
            <a:r>
              <a:rPr lang="en-US" sz="1200" b="1" kern="1200" dirty="0" smtClean="0">
                <a:solidFill>
                  <a:schemeClr val="tx1"/>
                </a:solidFill>
                <a:effectLst/>
                <a:latin typeface="+mn-lt"/>
                <a:ea typeface="+mn-ea"/>
                <a:cs typeface="+mn-cs"/>
              </a:rPr>
              <a:t>67%</a:t>
            </a:r>
            <a:r>
              <a:rPr lang="en-US" sz="1200" kern="1200" dirty="0" smtClean="0">
                <a:solidFill>
                  <a:schemeClr val="tx1"/>
                </a:solidFill>
                <a:effectLst/>
                <a:latin typeface="+mn-lt"/>
                <a:ea typeface="+mn-ea"/>
                <a:cs typeface="+mn-cs"/>
              </a:rPr>
              <a:t>.</a:t>
            </a:r>
          </a:p>
          <a:p>
            <a:pPr marL="1143000" lvl="2" indent="-228600">
              <a:buFont typeface="Arial" pitchFamily="34" charset="0"/>
              <a:buChar char="•"/>
            </a:pPr>
            <a:r>
              <a:rPr lang="en-US" sz="1200" kern="1200" dirty="0" smtClean="0">
                <a:solidFill>
                  <a:schemeClr val="tx1"/>
                </a:solidFill>
                <a:effectLst/>
                <a:latin typeface="+mn-lt"/>
                <a:ea typeface="+mn-ea"/>
                <a:cs typeface="+mn-cs"/>
              </a:rPr>
              <a:t>Click the button next to </a:t>
            </a:r>
            <a:r>
              <a:rPr lang="en-US" sz="1200" b="1" kern="1200" dirty="0" smtClean="0">
                <a:solidFill>
                  <a:schemeClr val="tx1"/>
                </a:solidFill>
                <a:effectLst/>
                <a:latin typeface="+mn-lt"/>
                <a:ea typeface="+mn-ea"/>
                <a:cs typeface="+mn-cs"/>
              </a:rPr>
              <a:t>Color</a:t>
            </a:r>
            <a:r>
              <a:rPr lang="en-US" sz="1200" kern="1200" dirty="0" smtClean="0">
                <a:solidFill>
                  <a:schemeClr val="tx1"/>
                </a:solidFill>
                <a:effectLst/>
                <a:latin typeface="+mn-lt"/>
                <a:ea typeface="+mn-ea"/>
                <a:cs typeface="+mn-cs"/>
              </a:rPr>
              <a:t>, </a:t>
            </a:r>
            <a:r>
              <a:rPr lang="en-US" sz="1200" dirty="0" smtClean="0"/>
              <a:t>click </a:t>
            </a:r>
            <a:r>
              <a:rPr lang="en-US" sz="1200" b="1" dirty="0" smtClean="0"/>
              <a:t>More Colors</a:t>
            </a:r>
            <a:r>
              <a:rPr lang="en-US" sz="1200" dirty="0" smtClean="0"/>
              <a:t>, and then in the </a:t>
            </a:r>
            <a:r>
              <a:rPr lang="en-US" sz="1200" b="1" dirty="0" smtClean="0"/>
              <a:t>Colors</a:t>
            </a:r>
            <a:r>
              <a:rPr lang="en-US" sz="1200" dirty="0" smtClean="0"/>
              <a:t> dialog box, on the </a:t>
            </a:r>
            <a:r>
              <a:rPr lang="en-US" sz="1200" b="1" dirty="0" smtClean="0"/>
              <a:t>Custom</a:t>
            </a:r>
            <a:r>
              <a:rPr lang="en-US" sz="1200" dirty="0" smtClean="0"/>
              <a:t> tab, enter values for Red: </a:t>
            </a:r>
            <a:r>
              <a:rPr lang="en-US" sz="1200" b="1" dirty="0" smtClean="0"/>
              <a:t>228</a:t>
            </a:r>
            <a:r>
              <a:rPr lang="en-US" sz="1200" dirty="0" smtClean="0"/>
              <a:t>, Green: </a:t>
            </a:r>
            <a:r>
              <a:rPr lang="en-US" sz="1200" b="1" dirty="0" smtClean="0"/>
              <a:t>233</a:t>
            </a:r>
            <a:r>
              <a:rPr lang="en-US" sz="1200" dirty="0" smtClean="0"/>
              <a:t>, Blue: </a:t>
            </a:r>
            <a:r>
              <a:rPr lang="en-US" sz="1200" b="1" dirty="0" smtClean="0"/>
              <a:t>236</a:t>
            </a:r>
            <a:r>
              <a:rPr lang="en-US" sz="1200" dirty="0" smtClean="0"/>
              <a:t>.</a:t>
            </a:r>
          </a:p>
          <a:p>
            <a:pPr marL="1143000" lvl="2" indent="-228600">
              <a:buFont typeface="Arial" pitchFamily="34" charset="0"/>
              <a:buChar char="•"/>
            </a:pPr>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Transparency</a:t>
            </a:r>
            <a:r>
              <a:rPr lang="en-US" sz="1200" kern="1200" dirty="0" smtClean="0">
                <a:solidFill>
                  <a:schemeClr val="tx1"/>
                </a:solidFill>
                <a:effectLst/>
                <a:latin typeface="+mn-lt"/>
                <a:ea typeface="+mn-ea"/>
                <a:cs typeface="+mn-cs"/>
              </a:rPr>
              <a:t> box, enter 0%. </a:t>
            </a:r>
          </a:p>
          <a:p>
            <a:pPr marL="685800" lvl="1" indent="-228600">
              <a:buFont typeface="Arial" pitchFamily="34" charset="0"/>
              <a:buChar char="•"/>
            </a:pPr>
            <a:r>
              <a:rPr lang="en-US" sz="1200" kern="1200" dirty="0" smtClean="0">
                <a:solidFill>
                  <a:schemeClr val="tx1"/>
                </a:solidFill>
                <a:effectLst/>
                <a:latin typeface="+mn-lt"/>
                <a:ea typeface="+mn-ea"/>
                <a:cs typeface="+mn-cs"/>
              </a:rPr>
              <a:t>Select the last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stop in the slider, and then do the following: </a:t>
            </a:r>
          </a:p>
          <a:p>
            <a:pPr marL="1143000" lvl="2" indent="-228600">
              <a:buFont typeface="Arial" pitchFamily="34" charset="0"/>
              <a:buChar char="•"/>
            </a:pPr>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Position </a:t>
            </a:r>
            <a:r>
              <a:rPr lang="en-US" sz="1200" kern="1200" dirty="0" smtClean="0">
                <a:solidFill>
                  <a:schemeClr val="tx1"/>
                </a:solidFill>
                <a:effectLst/>
                <a:latin typeface="+mn-lt"/>
                <a:ea typeface="+mn-ea"/>
                <a:cs typeface="+mn-cs"/>
              </a:rPr>
              <a:t>box, enter </a:t>
            </a:r>
            <a:r>
              <a:rPr lang="en-US" sz="1200" b="1" kern="1200" dirty="0" smtClean="0">
                <a:solidFill>
                  <a:schemeClr val="tx1"/>
                </a:solidFill>
                <a:effectLst/>
                <a:latin typeface="+mn-lt"/>
                <a:ea typeface="+mn-ea"/>
                <a:cs typeface="+mn-cs"/>
              </a:rPr>
              <a:t>100%</a:t>
            </a:r>
            <a:r>
              <a:rPr lang="en-US" sz="1200" kern="1200" dirty="0" smtClean="0">
                <a:solidFill>
                  <a:schemeClr val="tx1"/>
                </a:solidFill>
                <a:effectLst/>
                <a:latin typeface="+mn-lt"/>
                <a:ea typeface="+mn-ea"/>
                <a:cs typeface="+mn-cs"/>
              </a:rPr>
              <a:t>.</a:t>
            </a:r>
          </a:p>
          <a:p>
            <a:pPr marL="1143000" lvl="2" indent="-228600">
              <a:buFont typeface="Arial" pitchFamily="34" charset="0"/>
              <a:buChar char="•"/>
            </a:pPr>
            <a:r>
              <a:rPr lang="en-US" sz="1200" kern="1200" dirty="0" smtClean="0">
                <a:solidFill>
                  <a:schemeClr val="tx1"/>
                </a:solidFill>
                <a:effectLst/>
                <a:latin typeface="+mn-lt"/>
                <a:ea typeface="+mn-ea"/>
                <a:cs typeface="+mn-cs"/>
              </a:rPr>
              <a:t>Click the button next to </a:t>
            </a:r>
            <a:r>
              <a:rPr lang="en-US" sz="1200" b="1" kern="1200" dirty="0" smtClean="0">
                <a:solidFill>
                  <a:schemeClr val="tx1"/>
                </a:solidFill>
                <a:effectLst/>
                <a:latin typeface="+mn-lt"/>
                <a:ea typeface="+mn-ea"/>
                <a:cs typeface="+mn-cs"/>
              </a:rPr>
              <a:t>Color</a:t>
            </a:r>
            <a:r>
              <a:rPr lang="en-US" sz="1200" kern="1200" dirty="0" smtClean="0">
                <a:solidFill>
                  <a:schemeClr val="tx1"/>
                </a:solidFill>
                <a:effectLst/>
                <a:latin typeface="+mn-lt"/>
                <a:ea typeface="+mn-ea"/>
                <a:cs typeface="+mn-cs"/>
              </a:rPr>
              <a:t>, </a:t>
            </a:r>
            <a:r>
              <a:rPr lang="en-US" sz="1200" dirty="0" smtClean="0"/>
              <a:t>click </a:t>
            </a:r>
            <a:r>
              <a:rPr lang="en-US" sz="1200" b="1" dirty="0" smtClean="0"/>
              <a:t>More Colors</a:t>
            </a:r>
            <a:r>
              <a:rPr lang="en-US" sz="1200" dirty="0" smtClean="0"/>
              <a:t>, and then in the </a:t>
            </a:r>
            <a:r>
              <a:rPr lang="en-US" sz="1200" b="1" dirty="0" smtClean="0"/>
              <a:t>Colors</a:t>
            </a:r>
            <a:r>
              <a:rPr lang="en-US" sz="1200" dirty="0" smtClean="0"/>
              <a:t> dialog box, on the </a:t>
            </a:r>
            <a:r>
              <a:rPr lang="en-US" sz="1200" b="1" dirty="0" smtClean="0"/>
              <a:t>Custom</a:t>
            </a:r>
            <a:r>
              <a:rPr lang="en-US" sz="1200" dirty="0" smtClean="0"/>
              <a:t> tab, enter values for Red: </a:t>
            </a:r>
            <a:r>
              <a:rPr lang="en-US" sz="1200" b="1" dirty="0" smtClean="0"/>
              <a:t>178</a:t>
            </a:r>
            <a:r>
              <a:rPr lang="en-US" sz="1200" dirty="0" smtClean="0"/>
              <a:t>, Green: </a:t>
            </a:r>
            <a:r>
              <a:rPr lang="en-US" sz="1200" b="1" dirty="0" smtClean="0"/>
              <a:t>186</a:t>
            </a:r>
            <a:r>
              <a:rPr lang="en-US" sz="1200" dirty="0" smtClean="0"/>
              <a:t>, Blue: </a:t>
            </a:r>
            <a:r>
              <a:rPr lang="en-US" sz="1200" b="1" dirty="0" smtClean="0"/>
              <a:t>210</a:t>
            </a:r>
            <a:r>
              <a:rPr lang="en-US" sz="1200" dirty="0" smtClean="0"/>
              <a:t>.</a:t>
            </a:r>
          </a:p>
          <a:p>
            <a:pPr marL="1143000" lvl="2" indent="-228600">
              <a:buFont typeface="Arial" pitchFamily="34" charset="0"/>
              <a:buChar char="•"/>
            </a:pPr>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Transparency</a:t>
            </a:r>
            <a:r>
              <a:rPr lang="en-US" sz="1200" kern="1200" dirty="0" smtClean="0">
                <a:solidFill>
                  <a:schemeClr val="tx1"/>
                </a:solidFill>
                <a:effectLst/>
                <a:latin typeface="+mn-lt"/>
                <a:ea typeface="+mn-ea"/>
                <a:cs typeface="+mn-cs"/>
              </a:rPr>
              <a:t> box, enter 0%. </a:t>
            </a:r>
            <a:endParaRPr lang="en-US" dirty="0" smtClean="0"/>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1889549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85F3A9-3162-413B-A013-EC64596CBDB5}" type="slidenum">
              <a:rPr lang="en-US" smtClean="0"/>
              <a:t>19</a:t>
            </a:fld>
            <a:endParaRPr lang="en-US"/>
          </a:p>
        </p:txBody>
      </p:sp>
    </p:spTree>
    <p:extLst>
      <p:ext uri="{BB962C8B-B14F-4D97-AF65-F5344CB8AC3E}">
        <p14:creationId xmlns:p14="http://schemas.microsoft.com/office/powerpoint/2010/main" val="2220685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85F3A9-3162-413B-A013-EC64596CBDB5}" type="slidenum">
              <a:rPr lang="en-US" smtClean="0"/>
              <a:t>20</a:t>
            </a:fld>
            <a:endParaRPr lang="en-US"/>
          </a:p>
        </p:txBody>
      </p:sp>
    </p:spTree>
    <p:extLst>
      <p:ext uri="{BB962C8B-B14F-4D97-AF65-F5344CB8AC3E}">
        <p14:creationId xmlns:p14="http://schemas.microsoft.com/office/powerpoint/2010/main" val="3650544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85F3A9-3162-413B-A013-EC64596CBDB5}" type="slidenum">
              <a:rPr lang="en-US" smtClean="0"/>
              <a:t>21</a:t>
            </a:fld>
            <a:endParaRPr lang="en-US"/>
          </a:p>
        </p:txBody>
      </p:sp>
    </p:spTree>
    <p:extLst>
      <p:ext uri="{BB962C8B-B14F-4D97-AF65-F5344CB8AC3E}">
        <p14:creationId xmlns:p14="http://schemas.microsoft.com/office/powerpoint/2010/main" val="3505740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85F3A9-3162-413B-A013-EC64596CBDB5}" type="slidenum">
              <a:rPr lang="en-US" smtClean="0"/>
              <a:t>22</a:t>
            </a:fld>
            <a:endParaRPr lang="en-US"/>
          </a:p>
        </p:txBody>
      </p:sp>
    </p:spTree>
    <p:extLst>
      <p:ext uri="{BB962C8B-B14F-4D97-AF65-F5344CB8AC3E}">
        <p14:creationId xmlns:p14="http://schemas.microsoft.com/office/powerpoint/2010/main" val="1002054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85F3A9-3162-413B-A013-EC64596CBDB5}" type="slidenum">
              <a:rPr lang="en-US" smtClean="0"/>
              <a:t>23</a:t>
            </a:fld>
            <a:endParaRPr lang="en-US"/>
          </a:p>
        </p:txBody>
      </p:sp>
    </p:spTree>
    <p:extLst>
      <p:ext uri="{BB962C8B-B14F-4D97-AF65-F5344CB8AC3E}">
        <p14:creationId xmlns:p14="http://schemas.microsoft.com/office/powerpoint/2010/main" val="2470295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85F3A9-3162-413B-A013-EC64596CBDB5}" type="slidenum">
              <a:rPr lang="en-US" smtClean="0"/>
              <a:t>25</a:t>
            </a:fld>
            <a:endParaRPr lang="en-US"/>
          </a:p>
        </p:txBody>
      </p:sp>
    </p:spTree>
    <p:extLst>
      <p:ext uri="{BB962C8B-B14F-4D97-AF65-F5344CB8AC3E}">
        <p14:creationId xmlns:p14="http://schemas.microsoft.com/office/powerpoint/2010/main" val="1620108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85F3A9-3162-413B-A013-EC64596CBDB5}" type="slidenum">
              <a:rPr lang="en-US" smtClean="0"/>
              <a:t>26</a:t>
            </a:fld>
            <a:endParaRPr lang="en-US"/>
          </a:p>
        </p:txBody>
      </p:sp>
    </p:spTree>
    <p:extLst>
      <p:ext uri="{BB962C8B-B14F-4D97-AF65-F5344CB8AC3E}">
        <p14:creationId xmlns:p14="http://schemas.microsoft.com/office/powerpoint/2010/main" val="4140903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85F3A9-3162-413B-A013-EC64596CBDB5}" type="slidenum">
              <a:rPr lang="en-US" smtClean="0"/>
              <a:t>27</a:t>
            </a:fld>
            <a:endParaRPr lang="en-US"/>
          </a:p>
        </p:txBody>
      </p:sp>
    </p:spTree>
    <p:extLst>
      <p:ext uri="{BB962C8B-B14F-4D97-AF65-F5344CB8AC3E}">
        <p14:creationId xmlns:p14="http://schemas.microsoft.com/office/powerpoint/2010/main" val="1276901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85F3A9-3162-413B-A013-EC64596CBDB5}" type="slidenum">
              <a:rPr lang="en-US" smtClean="0"/>
              <a:t>28</a:t>
            </a:fld>
            <a:endParaRPr lang="en-US"/>
          </a:p>
        </p:txBody>
      </p:sp>
    </p:spTree>
    <p:extLst>
      <p:ext uri="{BB962C8B-B14F-4D97-AF65-F5344CB8AC3E}">
        <p14:creationId xmlns:p14="http://schemas.microsoft.com/office/powerpoint/2010/main" val="2458938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85F3A9-3162-413B-A013-EC64596CBDB5}" type="slidenum">
              <a:rPr lang="en-US" smtClean="0"/>
              <a:t>29</a:t>
            </a:fld>
            <a:endParaRPr lang="en-US"/>
          </a:p>
        </p:txBody>
      </p:sp>
    </p:spTree>
    <p:extLst>
      <p:ext uri="{BB962C8B-B14F-4D97-AF65-F5344CB8AC3E}">
        <p14:creationId xmlns:p14="http://schemas.microsoft.com/office/powerpoint/2010/main" val="105465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85F3A9-3162-413B-A013-EC64596CBDB5}" type="slidenum">
              <a:rPr lang="en-US" smtClean="0"/>
              <a:t>8</a:t>
            </a:fld>
            <a:endParaRPr lang="en-US"/>
          </a:p>
        </p:txBody>
      </p:sp>
    </p:spTree>
    <p:extLst>
      <p:ext uri="{BB962C8B-B14F-4D97-AF65-F5344CB8AC3E}">
        <p14:creationId xmlns:p14="http://schemas.microsoft.com/office/powerpoint/2010/main" val="2791766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good,</a:t>
            </a:r>
            <a:r>
              <a:rPr lang="en-US" baseline="0" dirty="0" smtClean="0"/>
              <a:t> what </a:t>
            </a:r>
            <a:r>
              <a:rPr lang="en-US" baseline="0" smtClean="0"/>
              <a:t>is bad?</a:t>
            </a:r>
            <a:endParaRPr lang="en-US"/>
          </a:p>
        </p:txBody>
      </p:sp>
      <p:sp>
        <p:nvSpPr>
          <p:cNvPr id="4" name="Slide Number Placeholder 3"/>
          <p:cNvSpPr>
            <a:spLocks noGrp="1"/>
          </p:cNvSpPr>
          <p:nvPr>
            <p:ph type="sldNum" sz="quarter" idx="10"/>
          </p:nvPr>
        </p:nvSpPr>
        <p:spPr/>
        <p:txBody>
          <a:bodyPr/>
          <a:lstStyle/>
          <a:p>
            <a:fld id="{A785F3A9-3162-413B-A013-EC64596CBDB5}"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34223756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good,</a:t>
            </a:r>
            <a:r>
              <a:rPr lang="en-US" baseline="0" dirty="0" smtClean="0"/>
              <a:t> what </a:t>
            </a:r>
            <a:r>
              <a:rPr lang="en-US" baseline="0" smtClean="0"/>
              <a:t>is bad?</a:t>
            </a:r>
            <a:endParaRPr lang="en-US"/>
          </a:p>
        </p:txBody>
      </p:sp>
      <p:sp>
        <p:nvSpPr>
          <p:cNvPr id="4" name="Slide Number Placeholder 3"/>
          <p:cNvSpPr>
            <a:spLocks noGrp="1"/>
          </p:cNvSpPr>
          <p:nvPr>
            <p:ph type="sldNum" sz="quarter" idx="10"/>
          </p:nvPr>
        </p:nvSpPr>
        <p:spPr/>
        <p:txBody>
          <a:bodyPr/>
          <a:lstStyle/>
          <a:p>
            <a:fld id="{A785F3A9-3162-413B-A013-EC64596CBDB5}"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536929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good,</a:t>
            </a:r>
            <a:r>
              <a:rPr lang="en-US" baseline="0" dirty="0" smtClean="0"/>
              <a:t> what </a:t>
            </a:r>
            <a:r>
              <a:rPr lang="en-US" baseline="0" smtClean="0"/>
              <a:t>is bad?</a:t>
            </a:r>
            <a:endParaRPr lang="en-US"/>
          </a:p>
        </p:txBody>
      </p:sp>
      <p:sp>
        <p:nvSpPr>
          <p:cNvPr id="4" name="Slide Number Placeholder 3"/>
          <p:cNvSpPr>
            <a:spLocks noGrp="1"/>
          </p:cNvSpPr>
          <p:nvPr>
            <p:ph type="sldNum" sz="quarter" idx="10"/>
          </p:nvPr>
        </p:nvSpPr>
        <p:spPr/>
        <p:txBody>
          <a:bodyPr/>
          <a:lstStyle/>
          <a:p>
            <a:fld id="{A785F3A9-3162-413B-A013-EC64596CBDB5}"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4120237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good,</a:t>
            </a:r>
            <a:r>
              <a:rPr lang="en-US" baseline="0" dirty="0" smtClean="0"/>
              <a:t> what </a:t>
            </a:r>
            <a:r>
              <a:rPr lang="en-US" baseline="0" smtClean="0"/>
              <a:t>is bad?</a:t>
            </a:r>
            <a:endParaRPr lang="en-US"/>
          </a:p>
        </p:txBody>
      </p:sp>
      <p:sp>
        <p:nvSpPr>
          <p:cNvPr id="4" name="Slide Number Placeholder 3"/>
          <p:cNvSpPr>
            <a:spLocks noGrp="1"/>
          </p:cNvSpPr>
          <p:nvPr>
            <p:ph type="sldNum" sz="quarter" idx="10"/>
          </p:nvPr>
        </p:nvSpPr>
        <p:spPr/>
        <p:txBody>
          <a:bodyPr/>
          <a:lstStyle/>
          <a:p>
            <a:fld id="{A785F3A9-3162-413B-A013-EC64596CBDB5}"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2953805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means you don’t have a clustered index.  ALWAYS</a:t>
            </a:r>
            <a:r>
              <a:rPr lang="en-US" baseline="0" dirty="0" smtClean="0"/>
              <a:t> have a clustered index.</a:t>
            </a:r>
            <a:endParaRPr lang="en-US" dirty="0"/>
          </a:p>
        </p:txBody>
      </p:sp>
      <p:sp>
        <p:nvSpPr>
          <p:cNvPr id="4" name="Slide Number Placeholder 3"/>
          <p:cNvSpPr>
            <a:spLocks noGrp="1"/>
          </p:cNvSpPr>
          <p:nvPr>
            <p:ph type="sldNum" sz="quarter" idx="10"/>
          </p:nvPr>
        </p:nvSpPr>
        <p:spPr/>
        <p:txBody>
          <a:bodyPr/>
          <a:lstStyle/>
          <a:p>
            <a:fld id="{A785F3A9-3162-413B-A013-EC64596CBDB5}"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3756298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Divide into one for each category and describe the good</a:t>
            </a:r>
            <a:r>
              <a:rPr lang="en-US" baseline="0" dirty="0" smtClean="0"/>
              <a:t> and bad.</a:t>
            </a:r>
            <a:endParaRPr lang="en-US" dirty="0" smtClean="0"/>
          </a:p>
          <a:p>
            <a:endParaRPr lang="en-US" dirty="0" smtClean="0"/>
          </a:p>
          <a:p>
            <a:r>
              <a:rPr lang="en-US" dirty="0" smtClean="0"/>
              <a:t>What is beneficial?</a:t>
            </a:r>
            <a:endParaRPr lang="en-US" dirty="0"/>
          </a:p>
        </p:txBody>
      </p:sp>
      <p:sp>
        <p:nvSpPr>
          <p:cNvPr id="4" name="Slide Number Placeholder 3"/>
          <p:cNvSpPr>
            <a:spLocks noGrp="1"/>
          </p:cNvSpPr>
          <p:nvPr>
            <p:ph type="sldNum" sz="quarter" idx="10"/>
          </p:nvPr>
        </p:nvSpPr>
        <p:spPr/>
        <p:txBody>
          <a:bodyPr/>
          <a:lstStyle/>
          <a:p>
            <a:fld id="{A785F3A9-3162-413B-A013-EC64596CBDB5}"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30765845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Divide into one for each category and describe the good</a:t>
            </a:r>
            <a:r>
              <a:rPr lang="en-US" baseline="0" dirty="0" smtClean="0"/>
              <a:t> and bad.</a:t>
            </a:r>
            <a:endParaRPr lang="en-US" dirty="0" smtClean="0"/>
          </a:p>
          <a:p>
            <a:endParaRPr lang="en-US" dirty="0" smtClean="0"/>
          </a:p>
          <a:p>
            <a:r>
              <a:rPr lang="en-US" dirty="0" smtClean="0"/>
              <a:t>What is beneficial?</a:t>
            </a:r>
            <a:endParaRPr lang="en-US" dirty="0"/>
          </a:p>
        </p:txBody>
      </p:sp>
      <p:sp>
        <p:nvSpPr>
          <p:cNvPr id="4" name="Slide Number Placeholder 3"/>
          <p:cNvSpPr>
            <a:spLocks noGrp="1"/>
          </p:cNvSpPr>
          <p:nvPr>
            <p:ph type="sldNum" sz="quarter" idx="10"/>
          </p:nvPr>
        </p:nvSpPr>
        <p:spPr/>
        <p:txBody>
          <a:bodyPr/>
          <a:lstStyle/>
          <a:p>
            <a:fld id="{A785F3A9-3162-413B-A013-EC64596CBDB5}"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1561629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Divide into one for each category and describe the good</a:t>
            </a:r>
            <a:r>
              <a:rPr lang="en-US" baseline="0" dirty="0" smtClean="0"/>
              <a:t> and bad.</a:t>
            </a:r>
            <a:endParaRPr lang="en-US" dirty="0" smtClean="0"/>
          </a:p>
          <a:p>
            <a:endParaRPr lang="en-US" dirty="0" smtClean="0"/>
          </a:p>
          <a:p>
            <a:r>
              <a:rPr lang="en-US" dirty="0" smtClean="0"/>
              <a:t>What is beneficial?</a:t>
            </a:r>
            <a:endParaRPr lang="en-US" dirty="0"/>
          </a:p>
        </p:txBody>
      </p:sp>
      <p:sp>
        <p:nvSpPr>
          <p:cNvPr id="4" name="Slide Number Placeholder 3"/>
          <p:cNvSpPr>
            <a:spLocks noGrp="1"/>
          </p:cNvSpPr>
          <p:nvPr>
            <p:ph type="sldNum" sz="quarter" idx="10"/>
          </p:nvPr>
        </p:nvSpPr>
        <p:spPr/>
        <p:txBody>
          <a:bodyPr/>
          <a:lstStyle/>
          <a:p>
            <a:fld id="{A785F3A9-3162-413B-A013-EC64596CBDB5}"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28859015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Merge Join is probably</a:t>
            </a:r>
            <a:r>
              <a:rPr lang="en-US" baseline="0" dirty="0" smtClean="0"/>
              <a:t> the best join.  This joins two sorted data </a:t>
            </a:r>
          </a:p>
          <a:p>
            <a:r>
              <a:rPr lang="en-US" dirty="0" smtClean="0"/>
              <a:t>As said before, the Sort Merge Join has two parts. The first part is the Sort which can be quite expensive. However, if the data is sorted already, the second part which is handled by the Merge Join operator has the following properties: </a:t>
            </a:r>
          </a:p>
          <a:p>
            <a:r>
              <a:rPr lang="en-US" dirty="0" smtClean="0"/>
              <a:t>+ There is no setup cost.</a:t>
            </a:r>
          </a:p>
          <a:p>
            <a:r>
              <a:rPr lang="en-US" dirty="0" smtClean="0"/>
              <a:t>+ It does not require memory.</a:t>
            </a:r>
          </a:p>
          <a:p>
            <a:r>
              <a:rPr lang="en-US" dirty="0" smtClean="0"/>
              <a:t>+ The first rows are returned immediately, as soon as a match is found.</a:t>
            </a:r>
          </a:p>
          <a:p>
            <a:r>
              <a:rPr lang="en-US" dirty="0" smtClean="0"/>
              <a:t>- At least one column in the join condition needs to use an equality comparison.</a:t>
            </a:r>
          </a:p>
          <a:p>
            <a:r>
              <a:rPr lang="en-US" dirty="0" smtClean="0"/>
              <a:t>- If there is a many to many relationship in the data, a </a:t>
            </a:r>
            <a:r>
              <a:rPr lang="en-US" dirty="0" err="1" smtClean="0"/>
              <a:t>tempdb</a:t>
            </a:r>
            <a:r>
              <a:rPr lang="en-US" dirty="0" smtClean="0"/>
              <a:t> work table is created and used to provide a rewind-ability of the data potentially hurting performance severely.</a:t>
            </a:r>
          </a:p>
          <a:p>
            <a:r>
              <a:rPr lang="en-US" dirty="0" smtClean="0"/>
              <a:t>The equality comparison is required to be able to sort both inputs the same way. However, there is a special case. SQL Server can use the Merge Join operator when a </a:t>
            </a:r>
            <a:r>
              <a:rPr lang="en-US" dirty="0" err="1" smtClean="0"/>
              <a:t>nonequi</a:t>
            </a:r>
            <a:r>
              <a:rPr lang="en-US" dirty="0" smtClean="0"/>
              <a:t> full outer join is required. In that case the entire first input is copied into the work table. Then a nested loops algorithm is executed between the second input and the work table. Each row in the worktable that had a match is marked. In the end an additional scan of the worktable returns all non-matched rows. This is a very expensive process hidden under a seemingly fast operator. Be aware of this. </a:t>
            </a:r>
          </a:p>
          <a:p>
            <a:r>
              <a:rPr lang="en-US" baseline="0" dirty="0" smtClean="0"/>
              <a:t>sets.</a:t>
            </a:r>
            <a:endParaRPr lang="en-US" dirty="0"/>
          </a:p>
        </p:txBody>
      </p:sp>
      <p:sp>
        <p:nvSpPr>
          <p:cNvPr id="4" name="Slide Number Placeholder 3"/>
          <p:cNvSpPr>
            <a:spLocks noGrp="1"/>
          </p:cNvSpPr>
          <p:nvPr>
            <p:ph type="sldNum" sz="quarter" idx="10"/>
          </p:nvPr>
        </p:nvSpPr>
        <p:spPr/>
        <p:txBody>
          <a:bodyPr/>
          <a:lstStyle/>
          <a:p>
            <a:fld id="{A785F3A9-3162-413B-A013-EC64596CBDB5}"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9861474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Merge Join is probably</a:t>
            </a:r>
            <a:r>
              <a:rPr lang="en-US" baseline="0" dirty="0" smtClean="0"/>
              <a:t> the best join.  This joins two sorted data </a:t>
            </a:r>
          </a:p>
          <a:p>
            <a:r>
              <a:rPr lang="en-US" dirty="0" smtClean="0"/>
              <a:t>As said before, the Sort Merge Join has two parts. The first part is the Sort which can be quite expensive. However, if the data is sorted already, the second part which is handled by the Merge Join operator has the following properties: </a:t>
            </a:r>
          </a:p>
          <a:p>
            <a:r>
              <a:rPr lang="en-US" dirty="0" smtClean="0"/>
              <a:t>+ There is no setup cost.</a:t>
            </a:r>
          </a:p>
          <a:p>
            <a:r>
              <a:rPr lang="en-US" dirty="0" smtClean="0"/>
              <a:t>+ It does not require memory.</a:t>
            </a:r>
          </a:p>
          <a:p>
            <a:r>
              <a:rPr lang="en-US" dirty="0" smtClean="0"/>
              <a:t>+ The first rows are returned immediately, as soon as a match is found.</a:t>
            </a:r>
          </a:p>
          <a:p>
            <a:r>
              <a:rPr lang="en-US" dirty="0" smtClean="0"/>
              <a:t>- At least one column in the join condition needs to use an equality comparison.</a:t>
            </a:r>
          </a:p>
          <a:p>
            <a:r>
              <a:rPr lang="en-US" dirty="0" smtClean="0"/>
              <a:t>- If there is a many to many relationship in the data, a </a:t>
            </a:r>
            <a:r>
              <a:rPr lang="en-US" dirty="0" err="1" smtClean="0"/>
              <a:t>tempdb</a:t>
            </a:r>
            <a:r>
              <a:rPr lang="en-US" dirty="0" smtClean="0"/>
              <a:t> work table is created and used to provide a rewind-ability of the data potentially hurting performance severely.</a:t>
            </a:r>
          </a:p>
          <a:p>
            <a:r>
              <a:rPr lang="en-US" dirty="0" smtClean="0"/>
              <a:t>The equality comparison is required to be able to sort both inputs the same way. However, there is a special case. SQL Server can use the Merge Join operator when a </a:t>
            </a:r>
            <a:r>
              <a:rPr lang="en-US" dirty="0" err="1" smtClean="0"/>
              <a:t>nonequi</a:t>
            </a:r>
            <a:r>
              <a:rPr lang="en-US" dirty="0" smtClean="0"/>
              <a:t> full outer join is required. In that case the entire first input is copied into the work table. Then a nested loops algorithm is executed between the second input and the work table. Each row in the worktable that had a match is marked. In the end an additional scan of the worktable returns all non-matched rows. This is a very expensive process hidden under a seemingly fast operator. Be aware of this. </a:t>
            </a:r>
          </a:p>
          <a:p>
            <a:r>
              <a:rPr lang="en-US" baseline="0" dirty="0" smtClean="0"/>
              <a:t>sets.</a:t>
            </a:r>
            <a:endParaRPr lang="en-US" dirty="0"/>
          </a:p>
        </p:txBody>
      </p:sp>
      <p:sp>
        <p:nvSpPr>
          <p:cNvPr id="4" name="Slide Number Placeholder 3"/>
          <p:cNvSpPr>
            <a:spLocks noGrp="1"/>
          </p:cNvSpPr>
          <p:nvPr>
            <p:ph type="sldNum" sz="quarter" idx="10"/>
          </p:nvPr>
        </p:nvSpPr>
        <p:spPr/>
        <p:txBody>
          <a:bodyPr/>
          <a:lstStyle/>
          <a:p>
            <a:fld id="{A785F3A9-3162-413B-A013-EC64596CBDB5}"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627030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85F3A9-3162-413B-A013-EC64596CBDB5}" type="slidenum">
              <a:rPr lang="en-US" smtClean="0"/>
              <a:t>9</a:t>
            </a:fld>
            <a:endParaRPr lang="en-US"/>
          </a:p>
        </p:txBody>
      </p:sp>
    </p:spTree>
    <p:extLst>
      <p:ext uri="{BB962C8B-B14F-4D97-AF65-F5344CB8AC3E}">
        <p14:creationId xmlns:p14="http://schemas.microsoft.com/office/powerpoint/2010/main" val="32663965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Hash match creates</a:t>
            </a:r>
            <a:r>
              <a:rPr lang="en-US" baseline="0" dirty="0" smtClean="0"/>
              <a:t> a hash of the top dataset and then iterates through the bottom to match them with the top.</a:t>
            </a:r>
          </a:p>
          <a:p>
            <a:r>
              <a:rPr lang="en-US" dirty="0" smtClean="0"/>
              <a:t>Because the Hash Join like the Sort Merge Join has a setup phase, there is a setup cost involved. This setup cost is due to the creation of the in-memory hash table. While that process is not complicated, it will take time and a lot of memory. Below are the characteristics of the Hash Join algorithm. </a:t>
            </a:r>
          </a:p>
          <a:p>
            <a:r>
              <a:rPr lang="en-US" dirty="0" smtClean="0"/>
              <a:t>+ All logical join types can be handled.</a:t>
            </a:r>
          </a:p>
          <a:p>
            <a:r>
              <a:rPr lang="en-US" dirty="0" smtClean="0"/>
              <a:t>- There is a substantial setup cost.</a:t>
            </a:r>
          </a:p>
          <a:p>
            <a:r>
              <a:rPr lang="en-US" dirty="0" smtClean="0"/>
              <a:t>- It does require a sizable amount of memory, big enough to fit the entire left side input. (Spilling to </a:t>
            </a:r>
            <a:r>
              <a:rPr lang="en-US" dirty="0" err="1" smtClean="0"/>
              <a:t>tempdb</a:t>
            </a:r>
            <a:r>
              <a:rPr lang="en-US" dirty="0" smtClean="0"/>
              <a:t> is possible)</a:t>
            </a:r>
          </a:p>
          <a:p>
            <a:r>
              <a:rPr lang="en-US" dirty="0" smtClean="0"/>
              <a:t>- During the entire time it takes to create the hash index, no row will be returned.</a:t>
            </a:r>
          </a:p>
          <a:p>
            <a:r>
              <a:rPr lang="en-US" dirty="0" smtClean="0"/>
              <a:t>- At least one column in the join condition needs to use an equality comparison.</a:t>
            </a:r>
          </a:p>
          <a:p>
            <a:r>
              <a:rPr lang="en-US" dirty="0" smtClean="0"/>
              <a:t>All over all this is the most resource intensive join algorithm because of the expensive build phase. However, once the hash table is build, this join algorithm can be quite fast. For large tables with no usable index, the time savings during the probe phase will more than outweigh the additional cost of the build phase. Keep in mind however that because of the large memory requirements, only very few of these can run at the same time. </a:t>
            </a:r>
            <a:endParaRPr lang="en-US" dirty="0"/>
          </a:p>
        </p:txBody>
      </p:sp>
      <p:sp>
        <p:nvSpPr>
          <p:cNvPr id="4" name="Slide Number Placeholder 3"/>
          <p:cNvSpPr>
            <a:spLocks noGrp="1"/>
          </p:cNvSpPr>
          <p:nvPr>
            <p:ph type="sldNum" sz="quarter" idx="10"/>
          </p:nvPr>
        </p:nvSpPr>
        <p:spPr/>
        <p:txBody>
          <a:bodyPr/>
          <a:lstStyle/>
          <a:p>
            <a:fld id="{A785F3A9-3162-413B-A013-EC64596CBDB5}"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9676054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good,</a:t>
            </a:r>
            <a:r>
              <a:rPr lang="en-US" baseline="0" dirty="0" smtClean="0"/>
              <a:t> what </a:t>
            </a:r>
            <a:r>
              <a:rPr lang="en-US" baseline="0" smtClean="0"/>
              <a:t>is bad?</a:t>
            </a:r>
            <a:endParaRPr lang="en-US"/>
          </a:p>
        </p:txBody>
      </p:sp>
      <p:sp>
        <p:nvSpPr>
          <p:cNvPr id="4" name="Slide Number Placeholder 3"/>
          <p:cNvSpPr>
            <a:spLocks noGrp="1"/>
          </p:cNvSpPr>
          <p:nvPr>
            <p:ph type="sldNum" sz="quarter" idx="10"/>
          </p:nvPr>
        </p:nvSpPr>
        <p:spPr/>
        <p:txBody>
          <a:bodyPr/>
          <a:lstStyle/>
          <a:p>
            <a:fld id="{A785F3A9-3162-413B-A013-EC64596CBDB5}"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1948030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good,</a:t>
            </a:r>
            <a:r>
              <a:rPr lang="en-US" baseline="0" dirty="0" smtClean="0"/>
              <a:t> what </a:t>
            </a:r>
            <a:r>
              <a:rPr lang="en-US" baseline="0" smtClean="0"/>
              <a:t>is bad?</a:t>
            </a:r>
            <a:endParaRPr lang="en-US"/>
          </a:p>
        </p:txBody>
      </p:sp>
      <p:sp>
        <p:nvSpPr>
          <p:cNvPr id="4" name="Slide Number Placeholder 3"/>
          <p:cNvSpPr>
            <a:spLocks noGrp="1"/>
          </p:cNvSpPr>
          <p:nvPr>
            <p:ph type="sldNum" sz="quarter" idx="10"/>
          </p:nvPr>
        </p:nvSpPr>
        <p:spPr/>
        <p:txBody>
          <a:bodyPr/>
          <a:lstStyle/>
          <a:p>
            <a:fld id="{A785F3A9-3162-413B-A013-EC64596CBDB5}"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2659028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85F3A9-3162-413B-A013-EC64596CBDB5}" type="slidenum">
              <a:rPr lang="en-US" smtClean="0"/>
              <a:t>43</a:t>
            </a:fld>
            <a:endParaRPr lang="en-US"/>
          </a:p>
        </p:txBody>
      </p:sp>
    </p:spTree>
    <p:extLst>
      <p:ext uri="{BB962C8B-B14F-4D97-AF65-F5344CB8AC3E}">
        <p14:creationId xmlns:p14="http://schemas.microsoft.com/office/powerpoint/2010/main" val="13793844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good,</a:t>
            </a:r>
            <a:r>
              <a:rPr lang="en-US" baseline="0" dirty="0" smtClean="0"/>
              <a:t> what is bad?</a:t>
            </a:r>
            <a:endParaRPr lang="en-US" dirty="0"/>
          </a:p>
        </p:txBody>
      </p:sp>
      <p:sp>
        <p:nvSpPr>
          <p:cNvPr id="4" name="Slide Number Placeholder 3"/>
          <p:cNvSpPr>
            <a:spLocks noGrp="1"/>
          </p:cNvSpPr>
          <p:nvPr>
            <p:ph type="sldNum" sz="quarter" idx="10"/>
          </p:nvPr>
        </p:nvSpPr>
        <p:spPr/>
        <p:txBody>
          <a:bodyPr/>
          <a:lstStyle/>
          <a:p>
            <a:fld id="{A785F3A9-3162-413B-A013-EC64596CBDB5}"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33488501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good,</a:t>
            </a:r>
            <a:r>
              <a:rPr lang="en-US" baseline="0" dirty="0" smtClean="0"/>
              <a:t> what is bad?</a:t>
            </a:r>
            <a:endParaRPr lang="en-US" dirty="0"/>
          </a:p>
        </p:txBody>
      </p:sp>
      <p:sp>
        <p:nvSpPr>
          <p:cNvPr id="4" name="Slide Number Placeholder 3"/>
          <p:cNvSpPr>
            <a:spLocks noGrp="1"/>
          </p:cNvSpPr>
          <p:nvPr>
            <p:ph type="sldNum" sz="quarter" idx="10"/>
          </p:nvPr>
        </p:nvSpPr>
        <p:spPr/>
        <p:txBody>
          <a:bodyPr/>
          <a:lstStyle/>
          <a:p>
            <a:fld id="{A785F3A9-3162-413B-A013-EC64596CBDB5}"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33430541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good,</a:t>
            </a:r>
            <a:r>
              <a:rPr lang="en-US" baseline="0" dirty="0" smtClean="0"/>
              <a:t> what is bad?</a:t>
            </a:r>
            <a:endParaRPr lang="en-US" dirty="0"/>
          </a:p>
        </p:txBody>
      </p:sp>
      <p:sp>
        <p:nvSpPr>
          <p:cNvPr id="4" name="Slide Number Placeholder 3"/>
          <p:cNvSpPr>
            <a:spLocks noGrp="1"/>
          </p:cNvSpPr>
          <p:nvPr>
            <p:ph type="sldNum" sz="quarter" idx="10"/>
          </p:nvPr>
        </p:nvSpPr>
        <p:spPr/>
        <p:txBody>
          <a:bodyPr/>
          <a:lstStyle/>
          <a:p>
            <a:fld id="{A785F3A9-3162-413B-A013-EC64596CBDB5}"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11409748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good,</a:t>
            </a:r>
            <a:r>
              <a:rPr lang="en-US" baseline="0" dirty="0" smtClean="0"/>
              <a:t> what is bad?</a:t>
            </a:r>
            <a:endParaRPr lang="en-US" dirty="0"/>
          </a:p>
        </p:txBody>
      </p:sp>
      <p:sp>
        <p:nvSpPr>
          <p:cNvPr id="4" name="Slide Number Placeholder 3"/>
          <p:cNvSpPr>
            <a:spLocks noGrp="1"/>
          </p:cNvSpPr>
          <p:nvPr>
            <p:ph type="sldNum" sz="quarter" idx="10"/>
          </p:nvPr>
        </p:nvSpPr>
        <p:spPr/>
        <p:txBody>
          <a:bodyPr/>
          <a:lstStyle/>
          <a:p>
            <a:fld id="{A785F3A9-3162-413B-A013-EC64596CBDB5}"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111872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Represents the amount of time that the optimizer thinks this operator will take. It’s a cumulative cost associated with the whole </a:t>
            </a:r>
            <a:r>
              <a:rPr lang="en-US" dirty="0" err="1" smtClean="0"/>
              <a:t>subtree</a:t>
            </a:r>
            <a:r>
              <a:rPr lang="en-US" dirty="0" smtClean="0"/>
              <a:t> up to the node.</a:t>
            </a:r>
            <a:endParaRPr lang="en-US" dirty="0"/>
          </a:p>
        </p:txBody>
      </p:sp>
      <p:sp>
        <p:nvSpPr>
          <p:cNvPr id="4" name="Slide Number Placeholder 3"/>
          <p:cNvSpPr>
            <a:spLocks noGrp="1"/>
          </p:cNvSpPr>
          <p:nvPr>
            <p:ph type="sldNum" sz="quarter" idx="10"/>
          </p:nvPr>
        </p:nvSpPr>
        <p:spPr/>
        <p:txBody>
          <a:bodyPr/>
          <a:lstStyle/>
          <a:p>
            <a:fld id="{A785F3A9-3162-413B-A013-EC64596CBDB5}"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27281180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Represents </a:t>
            </a:r>
            <a:r>
              <a:rPr lang="en-US" dirty="0" smtClean="0"/>
              <a:t>the amount of time that the optimizer thinks this operator will take. It’s a cumulative cost associated with the whole </a:t>
            </a:r>
            <a:r>
              <a:rPr lang="en-US" dirty="0" err="1" smtClean="0"/>
              <a:t>subtree</a:t>
            </a:r>
            <a:r>
              <a:rPr lang="en-US" dirty="0" smtClean="0"/>
              <a:t> up to the node.</a:t>
            </a:r>
            <a:endParaRPr lang="en-US" dirty="0"/>
          </a:p>
        </p:txBody>
      </p:sp>
      <p:sp>
        <p:nvSpPr>
          <p:cNvPr id="4" name="Slide Number Placeholder 3"/>
          <p:cNvSpPr>
            <a:spLocks noGrp="1"/>
          </p:cNvSpPr>
          <p:nvPr>
            <p:ph type="sldNum" sz="quarter" idx="10"/>
          </p:nvPr>
        </p:nvSpPr>
        <p:spPr/>
        <p:txBody>
          <a:bodyPr/>
          <a:lstStyle/>
          <a:p>
            <a:fld id="{A785F3A9-3162-413B-A013-EC64596CBDB5}"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280124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85F3A9-3162-413B-A013-EC64596CBDB5}" type="slidenum">
              <a:rPr lang="en-US" smtClean="0"/>
              <a:t>10</a:t>
            </a:fld>
            <a:endParaRPr lang="en-US"/>
          </a:p>
        </p:txBody>
      </p:sp>
    </p:spTree>
    <p:extLst>
      <p:ext uri="{BB962C8B-B14F-4D97-AF65-F5344CB8AC3E}">
        <p14:creationId xmlns:p14="http://schemas.microsoft.com/office/powerpoint/2010/main" val="13042439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Represents </a:t>
            </a:r>
            <a:r>
              <a:rPr lang="en-US" dirty="0" smtClean="0"/>
              <a:t>the amount of time that the optimizer thinks this operator will take. It’s a cumulative cost associated with the whole </a:t>
            </a:r>
            <a:r>
              <a:rPr lang="en-US" dirty="0" err="1" smtClean="0"/>
              <a:t>subtree</a:t>
            </a:r>
            <a:r>
              <a:rPr lang="en-US" dirty="0" smtClean="0"/>
              <a:t> up to the node.</a:t>
            </a:r>
            <a:endParaRPr lang="en-US" dirty="0"/>
          </a:p>
        </p:txBody>
      </p:sp>
      <p:sp>
        <p:nvSpPr>
          <p:cNvPr id="4" name="Slide Number Placeholder 3"/>
          <p:cNvSpPr>
            <a:spLocks noGrp="1"/>
          </p:cNvSpPr>
          <p:nvPr>
            <p:ph type="sldNum" sz="quarter" idx="10"/>
          </p:nvPr>
        </p:nvSpPr>
        <p:spPr/>
        <p:txBody>
          <a:bodyPr/>
          <a:lstStyle/>
          <a:p>
            <a:fld id="{A785F3A9-3162-413B-A013-EC64596CBDB5}"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36127668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Represents </a:t>
            </a:r>
            <a:r>
              <a:rPr lang="en-US" dirty="0" smtClean="0"/>
              <a:t>the amount of time that the optimizer thinks this operator will take. It’s a cumulative cost associated with the whole </a:t>
            </a:r>
            <a:r>
              <a:rPr lang="en-US" dirty="0" err="1" smtClean="0"/>
              <a:t>subtree</a:t>
            </a:r>
            <a:r>
              <a:rPr lang="en-US" dirty="0" smtClean="0"/>
              <a:t> up to the node.</a:t>
            </a:r>
            <a:endParaRPr lang="en-US" dirty="0"/>
          </a:p>
        </p:txBody>
      </p:sp>
      <p:sp>
        <p:nvSpPr>
          <p:cNvPr id="4" name="Slide Number Placeholder 3"/>
          <p:cNvSpPr>
            <a:spLocks noGrp="1"/>
          </p:cNvSpPr>
          <p:nvPr>
            <p:ph type="sldNum" sz="quarter" idx="10"/>
          </p:nvPr>
        </p:nvSpPr>
        <p:spPr/>
        <p:txBody>
          <a:bodyPr/>
          <a:lstStyle/>
          <a:p>
            <a:fld id="{A785F3A9-3162-413B-A013-EC64596CBDB5}"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865706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Represents </a:t>
            </a:r>
            <a:r>
              <a:rPr lang="en-US" dirty="0" smtClean="0"/>
              <a:t>the amount of time that the optimizer thinks this operator will take. It’s a cumulative cost associated with the whole </a:t>
            </a:r>
            <a:r>
              <a:rPr lang="en-US" dirty="0" err="1" smtClean="0"/>
              <a:t>subtree</a:t>
            </a:r>
            <a:r>
              <a:rPr lang="en-US" dirty="0" smtClean="0"/>
              <a:t> up to the node.</a:t>
            </a:r>
            <a:endParaRPr lang="en-US" dirty="0"/>
          </a:p>
        </p:txBody>
      </p:sp>
      <p:sp>
        <p:nvSpPr>
          <p:cNvPr id="4" name="Slide Number Placeholder 3"/>
          <p:cNvSpPr>
            <a:spLocks noGrp="1"/>
          </p:cNvSpPr>
          <p:nvPr>
            <p:ph type="sldNum" sz="quarter" idx="10"/>
          </p:nvPr>
        </p:nvSpPr>
        <p:spPr/>
        <p:txBody>
          <a:bodyPr/>
          <a:lstStyle/>
          <a:p>
            <a:fld id="{A785F3A9-3162-413B-A013-EC64596CBDB5}"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39772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85F3A9-3162-413B-A013-EC64596CBDB5}" type="slidenum">
              <a:rPr lang="en-US" smtClean="0"/>
              <a:t>53</a:t>
            </a:fld>
            <a:endParaRPr lang="en-US"/>
          </a:p>
        </p:txBody>
      </p:sp>
    </p:spTree>
    <p:extLst>
      <p:ext uri="{BB962C8B-B14F-4D97-AF65-F5344CB8AC3E}">
        <p14:creationId xmlns:p14="http://schemas.microsoft.com/office/powerpoint/2010/main" val="1144200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85F3A9-3162-413B-A013-EC64596CBDB5}"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35591467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85F3A9-3162-413B-A013-EC64596CBDB5}"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305051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85F3A9-3162-413B-A013-EC64596CBDB5}"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1005915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85F3A9-3162-413B-A013-EC64596CBDB5}"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6760990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85F3A9-3162-413B-A013-EC64596CBDB5}"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559211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85F3A9-3162-413B-A013-EC64596CBDB5}" type="slidenum">
              <a:rPr lang="en-US" smtClean="0"/>
              <a:t>11</a:t>
            </a:fld>
            <a:endParaRPr lang="en-US"/>
          </a:p>
        </p:txBody>
      </p:sp>
    </p:spTree>
    <p:extLst>
      <p:ext uri="{BB962C8B-B14F-4D97-AF65-F5344CB8AC3E}">
        <p14:creationId xmlns:p14="http://schemas.microsoft.com/office/powerpoint/2010/main" val="3020863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85F3A9-3162-413B-A013-EC64596CBDB5}" type="slidenum">
              <a:rPr lang="en-US" smtClean="0"/>
              <a:t>15</a:t>
            </a:fld>
            <a:endParaRPr lang="en-US"/>
          </a:p>
        </p:txBody>
      </p:sp>
    </p:spTree>
    <p:extLst>
      <p:ext uri="{BB962C8B-B14F-4D97-AF65-F5344CB8AC3E}">
        <p14:creationId xmlns:p14="http://schemas.microsoft.com/office/powerpoint/2010/main" val="3161295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85F3A9-3162-413B-A013-EC64596CBDB5}" type="slidenum">
              <a:rPr lang="en-US" smtClean="0"/>
              <a:t>16</a:t>
            </a:fld>
            <a:endParaRPr lang="en-US"/>
          </a:p>
        </p:txBody>
      </p:sp>
    </p:spTree>
    <p:extLst>
      <p:ext uri="{BB962C8B-B14F-4D97-AF65-F5344CB8AC3E}">
        <p14:creationId xmlns:p14="http://schemas.microsoft.com/office/powerpoint/2010/main" val="555544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85F3A9-3162-413B-A013-EC64596CBDB5}" type="slidenum">
              <a:rPr lang="en-US" smtClean="0"/>
              <a:t>17</a:t>
            </a:fld>
            <a:endParaRPr lang="en-US"/>
          </a:p>
        </p:txBody>
      </p:sp>
    </p:spTree>
    <p:extLst>
      <p:ext uri="{BB962C8B-B14F-4D97-AF65-F5344CB8AC3E}">
        <p14:creationId xmlns:p14="http://schemas.microsoft.com/office/powerpoint/2010/main" val="2976335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85F3A9-3162-413B-A013-EC64596CBDB5}" type="slidenum">
              <a:rPr lang="en-US" smtClean="0"/>
              <a:t>18</a:t>
            </a:fld>
            <a:endParaRPr lang="en-US"/>
          </a:p>
        </p:txBody>
      </p:sp>
    </p:spTree>
    <p:extLst>
      <p:ext uri="{BB962C8B-B14F-4D97-AF65-F5344CB8AC3E}">
        <p14:creationId xmlns:p14="http://schemas.microsoft.com/office/powerpoint/2010/main" val="3903367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BCD5785-8A43-4CC4-A705-D4AA7E8DB57F}" type="datetimeFigureOut">
              <a:rPr lang="en-US" smtClean="0">
                <a:solidFill>
                  <a:prstClr val="black">
                    <a:tint val="75000"/>
                  </a:prstClr>
                </a:solidFill>
              </a:rPr>
              <a:pPr/>
              <a:t>4/27/2015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F75B4CE-5129-41CA-A75E-F2AE589D1F4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88373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CD5785-8A43-4CC4-A705-D4AA7E8DB57F}" type="datetimeFigureOut">
              <a:rPr lang="en-US" smtClean="0">
                <a:solidFill>
                  <a:prstClr val="black">
                    <a:tint val="75000"/>
                  </a:prstClr>
                </a:solidFill>
              </a:rPr>
              <a:pPr/>
              <a:t>4/27/2015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F75B4CE-5129-41CA-A75E-F2AE589D1F4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90778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CD5785-8A43-4CC4-A705-D4AA7E8DB57F}" type="datetimeFigureOut">
              <a:rPr lang="en-US" smtClean="0">
                <a:solidFill>
                  <a:prstClr val="black">
                    <a:tint val="75000"/>
                  </a:prstClr>
                </a:solidFill>
              </a:rPr>
              <a:pPr/>
              <a:t>4/27/2015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F75B4CE-5129-41CA-A75E-F2AE589D1F4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52996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CD5785-8A43-4CC4-A705-D4AA7E8DB57F}" type="datetimeFigureOut">
              <a:rPr lang="en-US" smtClean="0">
                <a:solidFill>
                  <a:prstClr val="black">
                    <a:tint val="75000"/>
                  </a:prstClr>
                </a:solidFill>
              </a:rPr>
              <a:pPr/>
              <a:t>4/27/2015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F75B4CE-5129-41CA-A75E-F2AE589D1F4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24842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CD5785-8A43-4CC4-A705-D4AA7E8DB57F}" type="datetimeFigureOut">
              <a:rPr lang="en-US" smtClean="0">
                <a:solidFill>
                  <a:prstClr val="black">
                    <a:tint val="75000"/>
                  </a:prstClr>
                </a:solidFill>
              </a:rPr>
              <a:pPr/>
              <a:t>4/27/2015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F75B4CE-5129-41CA-A75E-F2AE589D1F4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50219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CD5785-8A43-4CC4-A705-D4AA7E8DB57F}" type="datetimeFigureOut">
              <a:rPr lang="en-US" smtClean="0">
                <a:solidFill>
                  <a:prstClr val="black">
                    <a:tint val="75000"/>
                  </a:prstClr>
                </a:solidFill>
              </a:rPr>
              <a:pPr/>
              <a:t>4/27/2015</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F75B4CE-5129-41CA-A75E-F2AE589D1F4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06289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BCD5785-8A43-4CC4-A705-D4AA7E8DB57F}" type="datetimeFigureOut">
              <a:rPr lang="en-US" smtClean="0">
                <a:solidFill>
                  <a:prstClr val="black">
                    <a:tint val="75000"/>
                  </a:prstClr>
                </a:solidFill>
              </a:rPr>
              <a:pPr/>
              <a:t>4/27/2015</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FF75B4CE-5129-41CA-A75E-F2AE589D1F4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93826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BCD5785-8A43-4CC4-A705-D4AA7E8DB57F}" type="datetimeFigureOut">
              <a:rPr lang="en-US" smtClean="0">
                <a:solidFill>
                  <a:prstClr val="black">
                    <a:tint val="75000"/>
                  </a:prstClr>
                </a:solidFill>
              </a:rPr>
              <a:pPr/>
              <a:t>4/27/2015</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FF75B4CE-5129-41CA-A75E-F2AE589D1F4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13090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CD5785-8A43-4CC4-A705-D4AA7E8DB57F}" type="datetimeFigureOut">
              <a:rPr lang="en-US" smtClean="0">
                <a:solidFill>
                  <a:prstClr val="black">
                    <a:tint val="75000"/>
                  </a:prstClr>
                </a:solidFill>
              </a:rPr>
              <a:pPr/>
              <a:t>4/27/2015</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FF75B4CE-5129-41CA-A75E-F2AE589D1F4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42452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CD5785-8A43-4CC4-A705-D4AA7E8DB57F}" type="datetimeFigureOut">
              <a:rPr lang="en-US" smtClean="0">
                <a:solidFill>
                  <a:prstClr val="black">
                    <a:tint val="75000"/>
                  </a:prstClr>
                </a:solidFill>
              </a:rPr>
              <a:pPr/>
              <a:t>4/27/2015</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F75B4CE-5129-41CA-A75E-F2AE589D1F4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05758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CD5785-8A43-4CC4-A705-D4AA7E8DB57F}" type="datetimeFigureOut">
              <a:rPr lang="en-US" smtClean="0">
                <a:solidFill>
                  <a:prstClr val="black">
                    <a:tint val="75000"/>
                  </a:prstClr>
                </a:solidFill>
              </a:rPr>
              <a:pPr/>
              <a:t>4/27/2015</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F75B4CE-5129-41CA-A75E-F2AE589D1F4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40801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100000">
              <a:schemeClr val="accent5">
                <a:lumMod val="7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BCD5785-8A43-4CC4-A705-D4AA7E8DB57F}" type="datetimeFigureOut">
              <a:rPr lang="en-US" smtClean="0">
                <a:solidFill>
                  <a:prstClr val="black">
                    <a:tint val="75000"/>
                  </a:prstClr>
                </a:solidFill>
              </a:rPr>
              <a:pPr/>
              <a:t>4/27/2015</a:t>
            </a:fld>
            <a:endParaRPr lang="en-US" dirty="0">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F75B4CE-5129-41CA-A75E-F2AE589D1F4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3890636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38.media.tumblr.com/2a84f263354de24b35ec1904fd5bb6d9/tumblr_nmtsu9HAsN1s373hwo1_500.gif" TargetMode="External"/><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hyperlink" Target="http://33.media.tumblr.com/237594da61fa28e4e5455ff4666d2dbb/tumblr_nma9b1LaBU1s373hwo1_500.gi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dba.stackexchange.com/questions/127/do-stored-procedures-prevent-sql-injection" TargetMode="External"/><Relationship Id="rId2" Type="http://schemas.openxmlformats.org/officeDocument/2006/relationships/hyperlink" Target="http://33.media.tumblr.com/237594da61fa28e4e5455ff4666d2dbb/tumblr_nma9b1LaBU1s373hwo1_500.gif" TargetMode="Externa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mailto:kdevine@yahoo.com"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Slightly “re-factoring” the developers’ code after a code review… (HT Ryan Rinehar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838200"/>
            <a:ext cx="4286250" cy="23431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hlinkClick r:id="rId3"/>
          </p:cNvPr>
          <p:cNvSpPr>
            <a:spLocks noChangeArrowheads="1"/>
          </p:cNvSpPr>
          <p:nvPr/>
        </p:nvSpPr>
        <p:spPr bwMode="auto">
          <a:xfrm>
            <a:off x="685800" y="3657600"/>
            <a:ext cx="7543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000000"/>
                </a:solidFill>
                <a:effectLst/>
                <a:latin typeface="Arial" panose="020B0604020202020204" pitchFamily="34" charset="0"/>
              </a:rPr>
              <a:t>Slightly “re-factoring” the developers’ code after a code review… (HT Ryan Rinehart)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457200" y="6248401"/>
            <a:ext cx="8001000" cy="215444"/>
          </a:xfrm>
          <a:prstGeom prst="rect">
            <a:avLst/>
          </a:prstGeom>
          <a:noFill/>
        </p:spPr>
        <p:txBody>
          <a:bodyPr wrap="square" rtlCol="0">
            <a:spAutoFit/>
          </a:bodyPr>
          <a:lstStyle/>
          <a:p>
            <a:r>
              <a:rPr lang="en-US" sz="800" dirty="0"/>
              <a:t>http://dbareactions.com/post/116730663535/slightly-re-factoring-the-developers-code-after</a:t>
            </a:r>
            <a:endParaRPr lang="en-US" dirty="0"/>
          </a:p>
        </p:txBody>
      </p:sp>
    </p:spTree>
    <p:extLst>
      <p:ext uri="{BB962C8B-B14F-4D97-AF65-F5344CB8AC3E}">
        <p14:creationId xmlns:p14="http://schemas.microsoft.com/office/powerpoint/2010/main" val="39624974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77874"/>
          </a:xfrm>
        </p:spPr>
        <p:txBody>
          <a:bodyPr>
            <a:normAutofit/>
          </a:bodyPr>
          <a:lstStyle/>
          <a:p>
            <a:r>
              <a:rPr lang="en-US" dirty="0" smtClean="0"/>
              <a:t>Steps to Thinking in SQL</a:t>
            </a:r>
            <a:endParaRPr lang="en-US" dirty="0"/>
          </a:p>
        </p:txBody>
      </p:sp>
      <p:sp>
        <p:nvSpPr>
          <p:cNvPr id="3" name="Content Placeholder 2"/>
          <p:cNvSpPr>
            <a:spLocks noGrp="1"/>
          </p:cNvSpPr>
          <p:nvPr>
            <p:ph idx="1"/>
          </p:nvPr>
        </p:nvSpPr>
        <p:spPr>
          <a:xfrm>
            <a:off x="628650" y="1371600"/>
            <a:ext cx="7886700" cy="4805363"/>
          </a:xfrm>
        </p:spPr>
        <p:txBody>
          <a:bodyPr>
            <a:normAutofit fontScale="85000" lnSpcReduction="10000"/>
          </a:bodyPr>
          <a:lstStyle/>
          <a:p>
            <a:pPr marL="0" indent="0">
              <a:lnSpc>
                <a:spcPct val="120000"/>
              </a:lnSpc>
              <a:buNone/>
            </a:pPr>
            <a:r>
              <a:rPr lang="en-US" sz="4400" dirty="0" smtClean="0"/>
              <a:t>Becoming </a:t>
            </a:r>
            <a:r>
              <a:rPr lang="en-US" sz="4400" dirty="0"/>
              <a:t>sober – Programmers tend to believe “experts” who say cursors, temporary tables and dynamic execution are evil and should never be used.  There’s usually a lack of confidence at this </a:t>
            </a:r>
            <a:r>
              <a:rPr lang="en-US" sz="4400" dirty="0" smtClean="0"/>
              <a:t>stage.</a:t>
            </a: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8807306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77874"/>
          </a:xfrm>
        </p:spPr>
        <p:txBody>
          <a:bodyPr>
            <a:normAutofit/>
          </a:bodyPr>
          <a:lstStyle/>
          <a:p>
            <a:r>
              <a:rPr lang="en-US" dirty="0" smtClean="0"/>
              <a:t>Steps to Thinking in SQL</a:t>
            </a:r>
            <a:endParaRPr lang="en-US" dirty="0"/>
          </a:p>
        </p:txBody>
      </p:sp>
      <p:sp>
        <p:nvSpPr>
          <p:cNvPr id="3" name="Content Placeholder 2"/>
          <p:cNvSpPr>
            <a:spLocks noGrp="1"/>
          </p:cNvSpPr>
          <p:nvPr>
            <p:ph idx="1"/>
          </p:nvPr>
        </p:nvSpPr>
        <p:spPr>
          <a:xfrm>
            <a:off x="628650" y="1371600"/>
            <a:ext cx="7886700" cy="4805363"/>
          </a:xfrm>
        </p:spPr>
        <p:txBody>
          <a:bodyPr>
            <a:normAutofit fontScale="92500"/>
          </a:bodyPr>
          <a:lstStyle/>
          <a:p>
            <a:pPr marL="0" indent="0">
              <a:lnSpc>
                <a:spcPct val="120000"/>
              </a:lnSpc>
              <a:buNone/>
            </a:pPr>
            <a:r>
              <a:rPr lang="en-US" sz="4400" dirty="0" smtClean="0"/>
              <a:t>Maturity </a:t>
            </a:r>
            <a:r>
              <a:rPr lang="en-US" sz="4400" dirty="0"/>
              <a:t>– This is the Zen mindset.  They feel confident about their code.  Programmers develop intuition regarding the type of solution that would fit the task.</a:t>
            </a: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35546900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59474"/>
          </a:xfrm>
        </p:spPr>
        <p:txBody>
          <a:bodyPr/>
          <a:lstStyle/>
          <a:p>
            <a:r>
              <a:rPr lang="en-US" sz="4000" dirty="0"/>
              <a:t>SQL expects “What do you want?” not “How do I get?” </a:t>
            </a:r>
            <a:r>
              <a:rPr lang="en-US" sz="4000" dirty="0" smtClean="0"/>
              <a:t>statements</a:t>
            </a:r>
            <a:br>
              <a:rPr lang="en-US" sz="4000" dirty="0" smtClean="0"/>
            </a:br>
            <a:r>
              <a:rPr lang="en-US" sz="4000" dirty="0"/>
              <a:t/>
            </a:r>
            <a:br>
              <a:rPr lang="en-US" sz="4000" dirty="0"/>
            </a:br>
            <a:r>
              <a:rPr lang="en-US" sz="4000" dirty="0" smtClean="0"/>
              <a:t>Looping is </a:t>
            </a:r>
            <a:r>
              <a:rPr lang="en-US" sz="4000" b="1" dirty="0" smtClean="0"/>
              <a:t>NOT</a:t>
            </a:r>
            <a:r>
              <a:rPr lang="en-US" sz="4000" dirty="0" smtClean="0"/>
              <a:t> a SQL </a:t>
            </a:r>
            <a:r>
              <a:rPr lang="en-US" sz="4000" dirty="0" smtClean="0"/>
              <a:t>concept</a:t>
            </a:r>
            <a:r>
              <a:rPr lang="en-US" sz="4000" dirty="0" smtClean="0"/>
              <a:t/>
            </a:r>
            <a:br>
              <a:rPr lang="en-US" sz="4000" dirty="0" smtClean="0"/>
            </a:br>
            <a:r>
              <a:rPr lang="en-US" sz="4000" dirty="0"/>
              <a:t/>
            </a:r>
            <a:br>
              <a:rPr lang="en-US" sz="4000" dirty="0"/>
            </a:br>
            <a:r>
              <a:rPr lang="en-US" sz="4000" dirty="0" smtClean="0"/>
              <a:t>SQL </a:t>
            </a:r>
            <a:r>
              <a:rPr lang="en-US" sz="4000" dirty="0" smtClean="0"/>
              <a:t>terminology</a:t>
            </a:r>
            <a:br>
              <a:rPr lang="en-US" sz="4000" dirty="0" smtClean="0"/>
            </a:br>
            <a:r>
              <a:rPr lang="en-US" sz="4000" dirty="0"/>
              <a:t/>
            </a:r>
            <a:br>
              <a:rPr lang="en-US" sz="4000" dirty="0"/>
            </a:br>
            <a:r>
              <a:rPr lang="en-US" sz="4000" dirty="0" smtClean="0"/>
              <a:t>Results-oriented thinking</a:t>
            </a:r>
            <a:r>
              <a:rPr lang="en-US" dirty="0"/>
              <a:t/>
            </a:r>
            <a:br>
              <a:rPr lang="en-US" dirty="0"/>
            </a:br>
            <a:endParaRPr lang="en-US" dirty="0"/>
          </a:p>
        </p:txBody>
      </p:sp>
    </p:spTree>
    <p:extLst>
      <p:ext uri="{BB962C8B-B14F-4D97-AF65-F5344CB8AC3E}">
        <p14:creationId xmlns:p14="http://schemas.microsoft.com/office/powerpoint/2010/main" val="19008580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sz="4000" b="1" u="sng" dirty="0"/>
              <a:t>SQL expects “What do you want?” not “How do I get?” statements</a:t>
            </a:r>
            <a:r>
              <a:rPr lang="en-US" dirty="0"/>
              <a:t/>
            </a:r>
            <a:br>
              <a:rPr lang="en-US" dirty="0"/>
            </a:br>
            <a:endParaRPr lang="en-US" dirty="0"/>
          </a:p>
        </p:txBody>
      </p:sp>
      <p:sp>
        <p:nvSpPr>
          <p:cNvPr id="3" name="Content Placeholder 2"/>
          <p:cNvSpPr>
            <a:spLocks noGrp="1"/>
          </p:cNvSpPr>
          <p:nvPr>
            <p:ph idx="1"/>
          </p:nvPr>
        </p:nvSpPr>
        <p:spPr/>
        <p:txBody>
          <a:bodyPr/>
          <a:lstStyle/>
          <a:p>
            <a:pPr marL="0" indent="0">
              <a:buNone/>
            </a:pPr>
            <a:r>
              <a:rPr lang="en-US" dirty="0" smtClean="0"/>
              <a:t>Finding all customers that are in the state of Ohio</a:t>
            </a:r>
          </a:p>
          <a:p>
            <a:endParaRPr lang="en-US" dirty="0"/>
          </a:p>
          <a:p>
            <a:pPr marL="0" indent="0">
              <a:buNone/>
            </a:pPr>
            <a:r>
              <a:rPr lang="en-US" dirty="0" smtClean="0"/>
              <a:t>Procedural:</a:t>
            </a:r>
          </a:p>
          <a:p>
            <a:r>
              <a:rPr lang="en-US" dirty="0" smtClean="0"/>
              <a:t>Regular Expressions</a:t>
            </a:r>
          </a:p>
          <a:p>
            <a:r>
              <a:rPr lang="en-US" dirty="0" smtClean="0"/>
              <a:t>Iterate each line with an </a:t>
            </a:r>
            <a:r>
              <a:rPr lang="en-US" dirty="0" err="1" smtClean="0"/>
              <a:t>IndexOf</a:t>
            </a:r>
            <a:endParaRPr lang="en-US" dirty="0" smtClean="0"/>
          </a:p>
          <a:p>
            <a:r>
              <a:rPr lang="en-US" dirty="0" smtClean="0"/>
              <a:t>Shove into a </a:t>
            </a:r>
            <a:r>
              <a:rPr lang="en-US" dirty="0" err="1" smtClean="0"/>
              <a:t>DataTable</a:t>
            </a:r>
            <a:r>
              <a:rPr lang="en-US" dirty="0" smtClean="0"/>
              <a:t> object and query</a:t>
            </a:r>
          </a:p>
          <a:p>
            <a:r>
              <a:rPr lang="en-US" dirty="0" smtClean="0"/>
              <a:t>LINQ Query (Select Many)</a:t>
            </a:r>
          </a:p>
          <a:p>
            <a:endParaRPr lang="en-US" dirty="0"/>
          </a:p>
          <a:p>
            <a:pPr marL="0" indent="0">
              <a:buNone/>
            </a:pPr>
            <a:r>
              <a:rPr lang="en-US" dirty="0" smtClean="0"/>
              <a:t>SQL:</a:t>
            </a:r>
          </a:p>
          <a:p>
            <a:r>
              <a:rPr lang="en-US" dirty="0" smtClean="0"/>
              <a:t>SELECT * FROM Customers WHERE State = ‘OH’</a:t>
            </a:r>
            <a:endParaRPr lang="en-US" dirty="0"/>
          </a:p>
        </p:txBody>
      </p:sp>
    </p:spTree>
    <p:extLst>
      <p:ext uri="{BB962C8B-B14F-4D97-AF65-F5344CB8AC3E}">
        <p14:creationId xmlns:p14="http://schemas.microsoft.com/office/powerpoint/2010/main" val="1435190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u="sng" dirty="0" smtClean="0"/>
              <a:t>Looping is NOT a SQL concept</a:t>
            </a:r>
            <a:endParaRPr lang="en-US" sz="4800" b="1" u="sng" dirty="0"/>
          </a:p>
        </p:txBody>
      </p:sp>
      <p:sp>
        <p:nvSpPr>
          <p:cNvPr id="3" name="Content Placeholder 2"/>
          <p:cNvSpPr>
            <a:spLocks noGrp="1"/>
          </p:cNvSpPr>
          <p:nvPr>
            <p:ph idx="1"/>
          </p:nvPr>
        </p:nvSpPr>
        <p:spPr/>
        <p:txBody>
          <a:bodyPr anchor="ctr">
            <a:normAutofit fontScale="85000" lnSpcReduction="20000"/>
          </a:bodyPr>
          <a:lstStyle/>
          <a:p>
            <a:pPr>
              <a:buFont typeface="Wingdings" panose="05000000000000000000" pitchFamily="2" charset="2"/>
              <a:buChar char="Ø"/>
            </a:pPr>
            <a:r>
              <a:rPr lang="en-US" sz="3600" dirty="0" smtClean="0"/>
              <a:t>RBAR – Row By Agonizing Row</a:t>
            </a:r>
          </a:p>
          <a:p>
            <a:pPr>
              <a:buFont typeface="Wingdings" panose="05000000000000000000" pitchFamily="2" charset="2"/>
              <a:buChar char="Ø"/>
            </a:pPr>
            <a:endParaRPr lang="en-US" sz="3600" dirty="0" smtClean="0"/>
          </a:p>
          <a:p>
            <a:pPr>
              <a:buFont typeface="Wingdings" panose="05000000000000000000" pitchFamily="2" charset="2"/>
              <a:buChar char="Ø"/>
            </a:pPr>
            <a:r>
              <a:rPr lang="en-US" sz="3600" dirty="0" smtClean="0"/>
              <a:t>Cursors are curses</a:t>
            </a:r>
          </a:p>
          <a:p>
            <a:pPr>
              <a:buFont typeface="Wingdings" panose="05000000000000000000" pitchFamily="2" charset="2"/>
              <a:buChar char="Ø"/>
            </a:pPr>
            <a:endParaRPr lang="en-US" sz="3600" dirty="0" smtClean="0"/>
          </a:p>
          <a:p>
            <a:pPr>
              <a:buFont typeface="Wingdings" panose="05000000000000000000" pitchFamily="2" charset="2"/>
              <a:buChar char="Ø"/>
            </a:pPr>
            <a:r>
              <a:rPr lang="en-US" sz="3600" dirty="0" smtClean="0"/>
              <a:t>While loops take a while (and are WORSE than Cursors)</a:t>
            </a:r>
          </a:p>
          <a:p>
            <a:pPr>
              <a:buFont typeface="Wingdings" panose="05000000000000000000" pitchFamily="2" charset="2"/>
              <a:buChar char="Ø"/>
            </a:pPr>
            <a:endParaRPr lang="en-US" sz="3600" dirty="0" smtClean="0"/>
          </a:p>
          <a:p>
            <a:pPr>
              <a:buFont typeface="Wingdings" panose="05000000000000000000" pitchFamily="2" charset="2"/>
              <a:buChar char="Ø"/>
            </a:pPr>
            <a:r>
              <a:rPr lang="en-US" sz="3600" dirty="0" smtClean="0"/>
              <a:t>Functions cause non-SARG</a:t>
            </a:r>
          </a:p>
          <a:p>
            <a:pPr>
              <a:buFont typeface="Wingdings" panose="05000000000000000000" pitchFamily="2" charset="2"/>
              <a:buChar char="Ø"/>
            </a:pPr>
            <a:endParaRPr lang="en-US" sz="3600" dirty="0" smtClean="0"/>
          </a:p>
          <a:p>
            <a:pPr>
              <a:buFont typeface="Wingdings" panose="05000000000000000000" pitchFamily="2" charset="2"/>
              <a:buChar char="Ø"/>
            </a:pPr>
            <a:r>
              <a:rPr lang="en-US" sz="3600" dirty="0" smtClean="0"/>
              <a:t>SARG – Search </a:t>
            </a:r>
            <a:r>
              <a:rPr lang="en-US" sz="3600" dirty="0" err="1" smtClean="0"/>
              <a:t>ARGuments</a:t>
            </a:r>
            <a:endParaRPr lang="en-US" sz="3600" dirty="0"/>
          </a:p>
        </p:txBody>
      </p:sp>
    </p:spTree>
    <p:extLst>
      <p:ext uri="{BB962C8B-B14F-4D97-AF65-F5344CB8AC3E}">
        <p14:creationId xmlns:p14="http://schemas.microsoft.com/office/powerpoint/2010/main" val="14331148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Looping…</a:t>
            </a:r>
            <a:endParaRPr lang="en-US" dirty="0"/>
          </a:p>
        </p:txBody>
      </p:sp>
      <p:sp>
        <p:nvSpPr>
          <p:cNvPr id="3" name="Content Placeholder 2"/>
          <p:cNvSpPr>
            <a:spLocks noGrp="1"/>
          </p:cNvSpPr>
          <p:nvPr>
            <p:ph idx="1"/>
          </p:nvPr>
        </p:nvSpPr>
        <p:spPr>
          <a:xfrm>
            <a:off x="628650" y="838201"/>
            <a:ext cx="7886700" cy="5338762"/>
          </a:xfrm>
        </p:spPr>
        <p:txBody>
          <a:bodyPr anchor="t"/>
          <a:lstStyle/>
          <a:p>
            <a:pPr marL="0" indent="0">
              <a:buNone/>
            </a:pPr>
            <a:r>
              <a:rPr lang="en-US" dirty="0" smtClean="0"/>
              <a:t>This example was a trigger…</a:t>
            </a:r>
          </a:p>
        </p:txBody>
      </p:sp>
      <p:sp>
        <p:nvSpPr>
          <p:cNvPr id="4" name="TextBox 3"/>
          <p:cNvSpPr txBox="1"/>
          <p:nvPr/>
        </p:nvSpPr>
        <p:spPr>
          <a:xfrm>
            <a:off x="457200" y="6248401"/>
            <a:ext cx="8001000" cy="215444"/>
          </a:xfrm>
          <a:prstGeom prst="rect">
            <a:avLst/>
          </a:prstGeom>
          <a:noFill/>
        </p:spPr>
        <p:txBody>
          <a:bodyPr wrap="square" rtlCol="0">
            <a:spAutoFit/>
          </a:bodyPr>
          <a:lstStyle/>
          <a:p>
            <a:r>
              <a:rPr lang="en-US" sz="800" dirty="0"/>
              <a:t>By born1945 (Flickr) [CC BY 2.0 (http://creativecommons.org/licenses/by/2.0) or Public domain], via Wikimedia Commons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6740" y="1295400"/>
            <a:ext cx="3093319" cy="4582160"/>
          </a:xfrm>
          <a:prstGeom prst="rect">
            <a:avLst/>
          </a:prstGeom>
        </p:spPr>
      </p:pic>
    </p:spTree>
    <p:extLst>
      <p:ext uri="{BB962C8B-B14F-4D97-AF65-F5344CB8AC3E}">
        <p14:creationId xmlns:p14="http://schemas.microsoft.com/office/powerpoint/2010/main" val="41244605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Looping…</a:t>
            </a:r>
            <a:endParaRPr lang="en-US" dirty="0"/>
          </a:p>
        </p:txBody>
      </p:sp>
      <p:sp>
        <p:nvSpPr>
          <p:cNvPr id="3" name="Content Placeholder 2"/>
          <p:cNvSpPr>
            <a:spLocks noGrp="1"/>
          </p:cNvSpPr>
          <p:nvPr>
            <p:ph idx="1"/>
          </p:nvPr>
        </p:nvSpPr>
        <p:spPr>
          <a:xfrm>
            <a:off x="628650" y="838201"/>
            <a:ext cx="7886700" cy="5338762"/>
          </a:xfrm>
        </p:spPr>
        <p:txBody>
          <a:bodyPr anchor="t"/>
          <a:lstStyle/>
          <a:p>
            <a:pPr marL="0" indent="0">
              <a:buNone/>
            </a:pPr>
            <a:r>
              <a:rPr lang="en-US" dirty="0" smtClean="0"/>
              <a:t>This example was in a trigger…</a:t>
            </a:r>
          </a:p>
        </p:txBody>
      </p:sp>
    </p:spTree>
    <p:extLst>
      <p:ext uri="{BB962C8B-B14F-4D97-AF65-F5344CB8AC3E}">
        <p14:creationId xmlns:p14="http://schemas.microsoft.com/office/powerpoint/2010/main" val="28398943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Looping…</a:t>
            </a:r>
            <a:endParaRPr lang="en-US" dirty="0"/>
          </a:p>
        </p:txBody>
      </p:sp>
      <p:sp>
        <p:nvSpPr>
          <p:cNvPr id="3" name="Content Placeholder 2"/>
          <p:cNvSpPr>
            <a:spLocks noGrp="1"/>
          </p:cNvSpPr>
          <p:nvPr>
            <p:ph idx="1"/>
          </p:nvPr>
        </p:nvSpPr>
        <p:spPr>
          <a:xfrm>
            <a:off x="628650" y="838201"/>
            <a:ext cx="7981950" cy="5638800"/>
          </a:xfrm>
        </p:spPr>
        <p:txBody>
          <a:bodyPr anchor="t">
            <a:normAutofit fontScale="32500" lnSpcReduction="20000"/>
          </a:bodyPr>
          <a:lstStyle/>
          <a:p>
            <a:pPr marL="0" indent="0">
              <a:spcBef>
                <a:spcPts val="0"/>
              </a:spcBef>
              <a:spcAft>
                <a:spcPts val="600"/>
              </a:spcAft>
              <a:buNone/>
            </a:pPr>
            <a:r>
              <a:rPr lang="en-US" sz="3100" dirty="0" smtClean="0"/>
              <a:t>CREATE </a:t>
            </a:r>
            <a:r>
              <a:rPr lang="en-US" sz="3100" dirty="0"/>
              <a:t>TRIGGER </a:t>
            </a:r>
            <a:r>
              <a:rPr lang="en-US" sz="3100" dirty="0" err="1"/>
              <a:t>Sales.TR_SpecialOfferIn</a:t>
            </a:r>
            <a:r>
              <a:rPr lang="en-US" sz="3100" dirty="0"/>
              <a:t> ON </a:t>
            </a:r>
            <a:r>
              <a:rPr lang="en-US" sz="3100" dirty="0" err="1"/>
              <a:t>Sales.SpecialOffer</a:t>
            </a:r>
            <a:r>
              <a:rPr lang="en-US" sz="3100" dirty="0"/>
              <a:t>   FOR INSERT AS </a:t>
            </a:r>
          </a:p>
          <a:p>
            <a:pPr marL="0" indent="0">
              <a:spcBef>
                <a:spcPts val="0"/>
              </a:spcBef>
              <a:spcAft>
                <a:spcPts val="600"/>
              </a:spcAft>
              <a:buNone/>
            </a:pPr>
            <a:r>
              <a:rPr lang="en-US" sz="3100" dirty="0"/>
              <a:t>SET NOCOUNT ON;</a:t>
            </a:r>
          </a:p>
          <a:p>
            <a:pPr marL="0" indent="0">
              <a:spcBef>
                <a:spcPts val="0"/>
              </a:spcBef>
              <a:spcAft>
                <a:spcPts val="600"/>
              </a:spcAft>
              <a:buNone/>
            </a:pPr>
            <a:r>
              <a:rPr lang="en-US" sz="3100" dirty="0"/>
              <a:t>BEGIN</a:t>
            </a:r>
          </a:p>
          <a:p>
            <a:pPr marL="0" indent="0">
              <a:spcBef>
                <a:spcPts val="0"/>
              </a:spcBef>
              <a:spcAft>
                <a:spcPts val="600"/>
              </a:spcAft>
              <a:buNone/>
            </a:pPr>
            <a:r>
              <a:rPr lang="en-US" sz="3100" dirty="0"/>
              <a:t>    DECLARE </a:t>
            </a:r>
            <a:r>
              <a:rPr lang="en-US" sz="3100" dirty="0" err="1"/>
              <a:t>OfferCursor</a:t>
            </a:r>
            <a:r>
              <a:rPr lang="en-US" sz="3100" dirty="0"/>
              <a:t> CURSOR  FOR SELECT </a:t>
            </a:r>
            <a:r>
              <a:rPr lang="en-US" sz="3100" dirty="0" err="1"/>
              <a:t>i.description</a:t>
            </a:r>
            <a:r>
              <a:rPr lang="en-US" sz="3100" dirty="0"/>
              <a:t> ,  </a:t>
            </a:r>
            <a:r>
              <a:rPr lang="en-US" sz="3100" dirty="0" err="1"/>
              <a:t>i.DiscountPct</a:t>
            </a:r>
            <a:r>
              <a:rPr lang="en-US" sz="3100" dirty="0"/>
              <a:t> , </a:t>
            </a:r>
            <a:r>
              <a:rPr lang="en-US" sz="3100" dirty="0" err="1"/>
              <a:t>i.type</a:t>
            </a:r>
            <a:r>
              <a:rPr lang="en-US" sz="3100" dirty="0"/>
              <a:t> , </a:t>
            </a:r>
            <a:r>
              <a:rPr lang="en-US" sz="3100" dirty="0" err="1"/>
              <a:t>i.Category</a:t>
            </a:r>
            <a:r>
              <a:rPr lang="en-US" sz="3100" dirty="0"/>
              <a:t> , </a:t>
            </a:r>
            <a:r>
              <a:rPr lang="en-US" sz="3100" dirty="0" err="1"/>
              <a:t>i.StartDate</a:t>
            </a:r>
            <a:r>
              <a:rPr lang="en-US" sz="3100" dirty="0"/>
              <a:t> , </a:t>
            </a:r>
            <a:r>
              <a:rPr lang="en-US" sz="3100" dirty="0" err="1"/>
              <a:t>i.EndDate</a:t>
            </a:r>
            <a:r>
              <a:rPr lang="en-US" sz="3100" dirty="0"/>
              <a:t> , </a:t>
            </a:r>
            <a:r>
              <a:rPr lang="en-US" sz="3100" dirty="0" err="1"/>
              <a:t>i.MinQty</a:t>
            </a:r>
            <a:r>
              <a:rPr lang="en-US" sz="3100" dirty="0"/>
              <a:t> , </a:t>
            </a:r>
            <a:r>
              <a:rPr lang="en-US" sz="3100" dirty="0" err="1"/>
              <a:t>i.MaxQty</a:t>
            </a:r>
            <a:r>
              <a:rPr lang="en-US" sz="3100" dirty="0"/>
              <a:t> FROM inserted AS </a:t>
            </a:r>
            <a:r>
              <a:rPr lang="en-US" sz="3100" dirty="0" err="1"/>
              <a:t>i</a:t>
            </a:r>
            <a:r>
              <a:rPr lang="en-US" sz="3100" dirty="0"/>
              <a:t>;</a:t>
            </a:r>
          </a:p>
          <a:p>
            <a:pPr marL="0" indent="0">
              <a:spcBef>
                <a:spcPts val="0"/>
              </a:spcBef>
              <a:spcAft>
                <a:spcPts val="600"/>
              </a:spcAft>
              <a:buNone/>
            </a:pPr>
            <a:r>
              <a:rPr lang="en-US" sz="3100" dirty="0"/>
              <a:t>    DECLARE @Description AS </a:t>
            </a:r>
            <a:r>
              <a:rPr lang="en-US" sz="3100" dirty="0" err="1"/>
              <a:t>nvarchar</a:t>
            </a:r>
            <a:r>
              <a:rPr lang="en-US" sz="3100" dirty="0"/>
              <a:t>( 510 ) , @</a:t>
            </a:r>
            <a:r>
              <a:rPr lang="en-US" sz="3100" dirty="0" err="1"/>
              <a:t>DiscountPct</a:t>
            </a:r>
            <a:r>
              <a:rPr lang="en-US" sz="3100" dirty="0"/>
              <a:t> AS </a:t>
            </a:r>
            <a:r>
              <a:rPr lang="en-US" sz="3100" dirty="0" err="1"/>
              <a:t>smallmoney</a:t>
            </a:r>
            <a:r>
              <a:rPr lang="en-US" sz="3100" dirty="0"/>
              <a:t> , @Type AS </a:t>
            </a:r>
            <a:r>
              <a:rPr lang="en-US" sz="3100" dirty="0" err="1"/>
              <a:t>nvarchar</a:t>
            </a:r>
            <a:r>
              <a:rPr lang="en-US" sz="3100" dirty="0"/>
              <a:t>( 100 ) , @Category AS </a:t>
            </a:r>
            <a:r>
              <a:rPr lang="en-US" sz="3100" dirty="0" err="1"/>
              <a:t>nvarchar</a:t>
            </a:r>
            <a:r>
              <a:rPr lang="en-US" sz="3100" dirty="0"/>
              <a:t>( 100 ) , @</a:t>
            </a:r>
            <a:r>
              <a:rPr lang="en-US" sz="3100" dirty="0" err="1"/>
              <a:t>StartDate</a:t>
            </a:r>
            <a:r>
              <a:rPr lang="en-US" sz="3100" dirty="0"/>
              <a:t> AS </a:t>
            </a:r>
            <a:r>
              <a:rPr lang="en-US" sz="3100" dirty="0" err="1"/>
              <a:t>datetime</a:t>
            </a:r>
            <a:r>
              <a:rPr lang="en-US" sz="3100" dirty="0"/>
              <a:t> , @</a:t>
            </a:r>
            <a:r>
              <a:rPr lang="en-US" sz="3100" dirty="0" err="1"/>
              <a:t>EndDate</a:t>
            </a:r>
            <a:r>
              <a:rPr lang="en-US" sz="3100" dirty="0"/>
              <a:t> AS </a:t>
            </a:r>
            <a:r>
              <a:rPr lang="en-US" sz="3100" dirty="0" err="1"/>
              <a:t>datetime</a:t>
            </a:r>
            <a:r>
              <a:rPr lang="en-US" sz="3100" dirty="0"/>
              <a:t> , @</a:t>
            </a:r>
            <a:r>
              <a:rPr lang="en-US" sz="3100" dirty="0" err="1"/>
              <a:t>MinQty</a:t>
            </a:r>
            <a:r>
              <a:rPr lang="en-US" sz="3100" dirty="0"/>
              <a:t> AS </a:t>
            </a:r>
            <a:r>
              <a:rPr lang="en-US" sz="3100" dirty="0" err="1"/>
              <a:t>int</a:t>
            </a:r>
            <a:r>
              <a:rPr lang="en-US" sz="3100" dirty="0"/>
              <a:t> , @</a:t>
            </a:r>
            <a:r>
              <a:rPr lang="en-US" sz="3100" dirty="0" err="1"/>
              <a:t>MaxQty</a:t>
            </a:r>
            <a:r>
              <a:rPr lang="en-US" sz="3100" dirty="0"/>
              <a:t> AS </a:t>
            </a:r>
            <a:r>
              <a:rPr lang="en-US" sz="3100" dirty="0" err="1"/>
              <a:t>int</a:t>
            </a:r>
            <a:r>
              <a:rPr lang="en-US" sz="3100" dirty="0"/>
              <a:t> , @</a:t>
            </a:r>
            <a:r>
              <a:rPr lang="en-US" sz="3100" dirty="0" err="1"/>
              <a:t>nCount</a:t>
            </a:r>
            <a:r>
              <a:rPr lang="en-US" sz="3100" dirty="0"/>
              <a:t> AS </a:t>
            </a:r>
            <a:r>
              <a:rPr lang="en-US" sz="3100" dirty="0" err="1"/>
              <a:t>int</a:t>
            </a:r>
            <a:r>
              <a:rPr lang="en-US" sz="3100" dirty="0"/>
              <a:t> , @</a:t>
            </a:r>
            <a:r>
              <a:rPr lang="en-US" sz="3100" dirty="0" err="1"/>
              <a:t>sPrtMsg</a:t>
            </a:r>
            <a:r>
              <a:rPr lang="en-US" sz="3100" dirty="0"/>
              <a:t> AS </a:t>
            </a:r>
            <a:r>
              <a:rPr lang="en-US" sz="3100" dirty="0" err="1"/>
              <a:t>nvarchar</a:t>
            </a:r>
            <a:r>
              <a:rPr lang="en-US" sz="3100" dirty="0"/>
              <a:t>( 1024 );</a:t>
            </a:r>
          </a:p>
          <a:p>
            <a:pPr marL="0" indent="0">
              <a:spcBef>
                <a:spcPts val="0"/>
              </a:spcBef>
              <a:spcAft>
                <a:spcPts val="600"/>
              </a:spcAft>
              <a:buNone/>
            </a:pPr>
            <a:r>
              <a:rPr lang="en-US" sz="3100" dirty="0"/>
              <a:t>    OPEN </a:t>
            </a:r>
            <a:r>
              <a:rPr lang="en-US" sz="3100" dirty="0" err="1"/>
              <a:t>OfferCursor</a:t>
            </a:r>
            <a:r>
              <a:rPr lang="en-US" sz="3100" dirty="0"/>
              <a:t>;</a:t>
            </a:r>
          </a:p>
          <a:p>
            <a:pPr marL="0" indent="0">
              <a:spcBef>
                <a:spcPts val="0"/>
              </a:spcBef>
              <a:spcAft>
                <a:spcPts val="600"/>
              </a:spcAft>
              <a:buNone/>
            </a:pPr>
            <a:r>
              <a:rPr lang="en-US" sz="3100" dirty="0"/>
              <a:t>    FETCH NEXT FROM </a:t>
            </a:r>
            <a:r>
              <a:rPr lang="en-US" sz="3100" dirty="0" err="1"/>
              <a:t>OfferCursor</a:t>
            </a:r>
            <a:r>
              <a:rPr lang="en-US" sz="3100" dirty="0"/>
              <a:t> INTO @Description , @</a:t>
            </a:r>
            <a:r>
              <a:rPr lang="en-US" sz="3100" dirty="0" err="1"/>
              <a:t>DiscountPct</a:t>
            </a:r>
            <a:r>
              <a:rPr lang="en-US" sz="3100" dirty="0"/>
              <a:t> , @Type , @Category , @</a:t>
            </a:r>
            <a:r>
              <a:rPr lang="en-US" sz="3100" dirty="0" err="1"/>
              <a:t>StartDate</a:t>
            </a:r>
            <a:r>
              <a:rPr lang="en-US" sz="3100" dirty="0"/>
              <a:t> , @</a:t>
            </a:r>
            <a:r>
              <a:rPr lang="en-US" sz="3100" dirty="0" err="1"/>
              <a:t>EndDate</a:t>
            </a:r>
            <a:r>
              <a:rPr lang="en-US" sz="3100" dirty="0"/>
              <a:t> , @</a:t>
            </a:r>
            <a:r>
              <a:rPr lang="en-US" sz="3100" dirty="0" err="1"/>
              <a:t>MinQty</a:t>
            </a:r>
            <a:r>
              <a:rPr lang="en-US" sz="3100" dirty="0"/>
              <a:t> , @</a:t>
            </a:r>
            <a:r>
              <a:rPr lang="en-US" sz="3100" dirty="0" err="1"/>
              <a:t>MaxQty</a:t>
            </a:r>
            <a:r>
              <a:rPr lang="en-US" sz="3100" dirty="0"/>
              <a:t>;</a:t>
            </a:r>
          </a:p>
          <a:p>
            <a:pPr marL="0" indent="0">
              <a:spcBef>
                <a:spcPts val="0"/>
              </a:spcBef>
              <a:spcAft>
                <a:spcPts val="600"/>
              </a:spcAft>
              <a:buNone/>
            </a:pPr>
            <a:r>
              <a:rPr lang="en-US" sz="3100" dirty="0"/>
              <a:t>    WHILE @@</a:t>
            </a:r>
            <a:r>
              <a:rPr lang="en-US" sz="3100" dirty="0" err="1"/>
              <a:t>fetch_status</a:t>
            </a:r>
            <a:r>
              <a:rPr lang="en-US" sz="3100" dirty="0"/>
              <a:t> = 0</a:t>
            </a:r>
          </a:p>
          <a:p>
            <a:pPr marL="0" indent="0">
              <a:spcBef>
                <a:spcPts val="0"/>
              </a:spcBef>
              <a:spcAft>
                <a:spcPts val="600"/>
              </a:spcAft>
              <a:buNone/>
            </a:pPr>
            <a:r>
              <a:rPr lang="en-US" sz="3100" dirty="0"/>
              <a:t>        BEGIN</a:t>
            </a:r>
          </a:p>
          <a:p>
            <a:pPr marL="0" indent="0">
              <a:spcBef>
                <a:spcPts val="0"/>
              </a:spcBef>
              <a:spcAft>
                <a:spcPts val="600"/>
              </a:spcAft>
              <a:buNone/>
            </a:pPr>
            <a:r>
              <a:rPr lang="en-US" sz="3100" dirty="0"/>
              <a:t>            IF @Type = 'No Discount' BEGIN GOTO </a:t>
            </a:r>
            <a:r>
              <a:rPr lang="en-US" sz="3100" dirty="0" err="1"/>
              <a:t>SkipOffers</a:t>
            </a:r>
            <a:r>
              <a:rPr lang="en-US" sz="3100" dirty="0"/>
              <a:t> END;</a:t>
            </a:r>
          </a:p>
          <a:p>
            <a:pPr marL="0" indent="0">
              <a:spcBef>
                <a:spcPts val="0"/>
              </a:spcBef>
              <a:spcAft>
                <a:spcPts val="600"/>
              </a:spcAft>
              <a:buNone/>
            </a:pPr>
            <a:r>
              <a:rPr lang="en-US" sz="3100" dirty="0"/>
              <a:t>            IF @Type = 'New Product BEGIN GOTO </a:t>
            </a:r>
            <a:r>
              <a:rPr lang="en-US" sz="3100" dirty="0" err="1"/>
              <a:t>SkipOffers</a:t>
            </a:r>
            <a:r>
              <a:rPr lang="en-US" sz="3100" dirty="0"/>
              <a:t>  END;</a:t>
            </a:r>
          </a:p>
          <a:p>
            <a:pPr marL="0" indent="0">
              <a:spcBef>
                <a:spcPts val="0"/>
              </a:spcBef>
              <a:spcAft>
                <a:spcPts val="600"/>
              </a:spcAft>
              <a:buNone/>
            </a:pPr>
            <a:r>
              <a:rPr lang="en-US" sz="3100" dirty="0"/>
              <a:t>            SELECT @</a:t>
            </a:r>
            <a:r>
              <a:rPr lang="en-US" sz="3100" dirty="0" err="1"/>
              <a:t>nCount</a:t>
            </a:r>
            <a:r>
              <a:rPr lang="en-US" sz="3100" dirty="0"/>
              <a:t> = 0;</a:t>
            </a:r>
          </a:p>
          <a:p>
            <a:pPr marL="0" indent="0">
              <a:spcBef>
                <a:spcPts val="0"/>
              </a:spcBef>
              <a:spcAft>
                <a:spcPts val="600"/>
              </a:spcAft>
              <a:buNone/>
            </a:pPr>
            <a:r>
              <a:rPr lang="en-US" sz="3100" dirty="0"/>
              <a:t>            SELECT @</a:t>
            </a:r>
            <a:r>
              <a:rPr lang="en-US" sz="3100" dirty="0" err="1"/>
              <a:t>nCount</a:t>
            </a:r>
            <a:r>
              <a:rPr lang="en-US" sz="3100" dirty="0"/>
              <a:t> = COUNT(*) FROM </a:t>
            </a:r>
            <a:r>
              <a:rPr lang="en-US" sz="3100" dirty="0" err="1"/>
              <a:t>Sales.SpecialOffer</a:t>
            </a:r>
            <a:r>
              <a:rPr lang="en-US" sz="3100" dirty="0"/>
              <a:t> WHERE Category = @Category AND </a:t>
            </a:r>
            <a:r>
              <a:rPr lang="en-US" sz="3100" dirty="0" err="1"/>
              <a:t>DiscountPct</a:t>
            </a:r>
            <a:r>
              <a:rPr lang="en-US" sz="3100" dirty="0"/>
              <a:t> = @</a:t>
            </a:r>
            <a:r>
              <a:rPr lang="en-US" sz="3100" dirty="0" err="1"/>
              <a:t>DiscountPct</a:t>
            </a:r>
            <a:r>
              <a:rPr lang="en-US" sz="3100" dirty="0"/>
              <a:t> AND Type = @Type AND (</a:t>
            </a:r>
            <a:r>
              <a:rPr lang="en-US" sz="3100" dirty="0" err="1"/>
              <a:t>StartDate</a:t>
            </a:r>
            <a:r>
              <a:rPr lang="en-US" sz="3100" dirty="0"/>
              <a:t> &gt;= @</a:t>
            </a:r>
            <a:r>
              <a:rPr lang="en-US" sz="3100" dirty="0" err="1"/>
              <a:t>StartDate</a:t>
            </a:r>
            <a:r>
              <a:rPr lang="en-US" sz="3100" dirty="0"/>
              <a:t> AND </a:t>
            </a:r>
            <a:r>
              <a:rPr lang="en-US" sz="3100" dirty="0" err="1"/>
              <a:t>EndDate</a:t>
            </a:r>
            <a:r>
              <a:rPr lang="en-US" sz="3100" dirty="0"/>
              <a:t> &lt;= @</a:t>
            </a:r>
            <a:r>
              <a:rPr lang="en-US" sz="3100" dirty="0" err="1"/>
              <a:t>EndDate</a:t>
            </a:r>
            <a:r>
              <a:rPr lang="en-US" sz="3100" dirty="0"/>
              <a:t> OR </a:t>
            </a:r>
            <a:r>
              <a:rPr lang="en-US" sz="3100" dirty="0" err="1"/>
              <a:t>EndDate</a:t>
            </a:r>
            <a:r>
              <a:rPr lang="en-US" sz="3100" dirty="0"/>
              <a:t> &gt;= @</a:t>
            </a:r>
            <a:r>
              <a:rPr lang="en-US" sz="3100" dirty="0" err="1"/>
              <a:t>StartDate</a:t>
            </a:r>
            <a:r>
              <a:rPr lang="en-US" sz="3100" dirty="0"/>
              <a:t> AND </a:t>
            </a:r>
            <a:r>
              <a:rPr lang="en-US" sz="3100" dirty="0" err="1"/>
              <a:t>StartDate</a:t>
            </a:r>
            <a:r>
              <a:rPr lang="en-US" sz="3100" dirty="0"/>
              <a:t> &lt; @</a:t>
            </a:r>
            <a:r>
              <a:rPr lang="en-US" sz="3100" dirty="0" err="1"/>
              <a:t>EndDate</a:t>
            </a:r>
            <a:r>
              <a:rPr lang="en-US" sz="3100" dirty="0"/>
              <a:t>) HAVING COUNT( * ) &gt; 1;</a:t>
            </a:r>
          </a:p>
          <a:p>
            <a:pPr marL="0" indent="0">
              <a:spcBef>
                <a:spcPts val="0"/>
              </a:spcBef>
              <a:spcAft>
                <a:spcPts val="600"/>
              </a:spcAft>
              <a:buNone/>
            </a:pPr>
            <a:r>
              <a:rPr lang="en-US" sz="3100" dirty="0"/>
              <a:t>            IF @</a:t>
            </a:r>
            <a:r>
              <a:rPr lang="en-US" sz="3100" dirty="0" err="1"/>
              <a:t>nCount</a:t>
            </a:r>
            <a:r>
              <a:rPr lang="en-US" sz="3100" dirty="0"/>
              <a:t> &gt; 1</a:t>
            </a:r>
          </a:p>
          <a:p>
            <a:pPr marL="0" indent="0">
              <a:spcBef>
                <a:spcPts val="0"/>
              </a:spcBef>
              <a:spcAft>
                <a:spcPts val="600"/>
              </a:spcAft>
              <a:buNone/>
            </a:pPr>
            <a:r>
              <a:rPr lang="en-US" sz="3100" dirty="0"/>
              <a:t>                BEGIN</a:t>
            </a:r>
          </a:p>
          <a:p>
            <a:pPr marL="0" indent="0">
              <a:spcBef>
                <a:spcPts val="0"/>
              </a:spcBef>
              <a:spcAft>
                <a:spcPts val="600"/>
              </a:spcAft>
              <a:buNone/>
            </a:pPr>
            <a:r>
              <a:rPr lang="en-US" sz="3100" dirty="0"/>
              <a:t>                    SELECT @</a:t>
            </a:r>
            <a:r>
              <a:rPr lang="en-US" sz="3100" dirty="0" err="1"/>
              <a:t>sPrtMsg</a:t>
            </a:r>
            <a:r>
              <a:rPr lang="en-US" sz="3100" dirty="0"/>
              <a:t> = '      There is another Special Offer record in effect for ' + RTRIM( @Category ) + ' ' + RTRIM( @Type ) + ' ' + RTRIM( CONVERT( char , @</a:t>
            </a:r>
            <a:r>
              <a:rPr lang="en-US" sz="3100" dirty="0" err="1"/>
              <a:t>StartDate</a:t>
            </a:r>
            <a:r>
              <a:rPr lang="en-US" sz="3100" dirty="0"/>
              <a:t> , 1 )) + '-' + RTRIM( CONVERT( char , @</a:t>
            </a:r>
            <a:r>
              <a:rPr lang="en-US" sz="3100" dirty="0" err="1"/>
              <a:t>EndDate</a:t>
            </a:r>
            <a:r>
              <a:rPr lang="en-US" sz="3100" dirty="0"/>
              <a:t> , 1 )) + ' ' + @</a:t>
            </a:r>
            <a:r>
              <a:rPr lang="en-US" sz="3100" dirty="0" err="1"/>
              <a:t>DiscountPct</a:t>
            </a:r>
            <a:r>
              <a:rPr lang="en-US" sz="3100" dirty="0"/>
              <a:t> + ' Discount               ';</a:t>
            </a:r>
          </a:p>
          <a:p>
            <a:pPr marL="0" indent="0">
              <a:spcBef>
                <a:spcPts val="0"/>
              </a:spcBef>
              <a:spcAft>
                <a:spcPts val="600"/>
              </a:spcAft>
              <a:buNone/>
            </a:pPr>
            <a:r>
              <a:rPr lang="en-US" sz="3100" dirty="0"/>
              <a:t>                    RAISERROR( @</a:t>
            </a:r>
            <a:r>
              <a:rPr lang="en-US" sz="3100" dirty="0" err="1"/>
              <a:t>sPrtMsg</a:t>
            </a:r>
            <a:r>
              <a:rPr lang="en-US" sz="3100" dirty="0"/>
              <a:t> , 16 , 1 );</a:t>
            </a:r>
          </a:p>
          <a:p>
            <a:pPr marL="0" indent="0">
              <a:spcBef>
                <a:spcPts val="0"/>
              </a:spcBef>
              <a:spcAft>
                <a:spcPts val="600"/>
              </a:spcAft>
              <a:buNone/>
            </a:pPr>
            <a:r>
              <a:rPr lang="en-US" sz="3100" dirty="0"/>
              <a:t>                    ROLLBACK TRANSACTION;</a:t>
            </a:r>
          </a:p>
          <a:p>
            <a:pPr marL="0" indent="0">
              <a:spcBef>
                <a:spcPts val="0"/>
              </a:spcBef>
              <a:spcAft>
                <a:spcPts val="600"/>
              </a:spcAft>
              <a:buNone/>
            </a:pPr>
            <a:r>
              <a:rPr lang="en-US" sz="3100" dirty="0"/>
              <a:t>                    GOTO </a:t>
            </a:r>
            <a:r>
              <a:rPr lang="en-US" sz="3100" dirty="0" err="1"/>
              <a:t>SkipOffers</a:t>
            </a:r>
            <a:r>
              <a:rPr lang="en-US" sz="3100" dirty="0"/>
              <a:t>;</a:t>
            </a:r>
          </a:p>
          <a:p>
            <a:pPr marL="0" indent="0">
              <a:spcBef>
                <a:spcPts val="0"/>
              </a:spcBef>
              <a:spcAft>
                <a:spcPts val="600"/>
              </a:spcAft>
              <a:buNone/>
            </a:pPr>
            <a:r>
              <a:rPr lang="en-US" sz="3100" dirty="0"/>
              <a:t>                END;</a:t>
            </a:r>
          </a:p>
          <a:p>
            <a:pPr marL="0" indent="0">
              <a:spcBef>
                <a:spcPts val="0"/>
              </a:spcBef>
              <a:spcAft>
                <a:spcPts val="600"/>
              </a:spcAft>
              <a:buNone/>
            </a:pPr>
            <a:r>
              <a:rPr lang="en-US" sz="3100" dirty="0"/>
              <a:t>            </a:t>
            </a:r>
            <a:r>
              <a:rPr lang="en-US" sz="3100" dirty="0" err="1"/>
              <a:t>SkipOffers</a:t>
            </a:r>
            <a:r>
              <a:rPr lang="en-US" sz="3100" dirty="0"/>
              <a:t>:</a:t>
            </a:r>
          </a:p>
          <a:p>
            <a:pPr marL="0" indent="0">
              <a:spcBef>
                <a:spcPts val="0"/>
              </a:spcBef>
              <a:spcAft>
                <a:spcPts val="600"/>
              </a:spcAft>
              <a:buNone/>
            </a:pPr>
            <a:r>
              <a:rPr lang="en-US" sz="3100" dirty="0"/>
              <a:t>            FETCH NEXT FROM </a:t>
            </a:r>
            <a:r>
              <a:rPr lang="en-US" sz="3100" dirty="0" err="1"/>
              <a:t>OfferCursor</a:t>
            </a:r>
            <a:r>
              <a:rPr lang="en-US" sz="3100" dirty="0"/>
              <a:t> INTO @Description , @</a:t>
            </a:r>
            <a:r>
              <a:rPr lang="en-US" sz="3100" dirty="0" err="1"/>
              <a:t>DiscountPct</a:t>
            </a:r>
            <a:r>
              <a:rPr lang="en-US" sz="3100" dirty="0"/>
              <a:t> , @Type , @Category , @</a:t>
            </a:r>
            <a:r>
              <a:rPr lang="en-US" sz="3100" dirty="0" err="1"/>
              <a:t>StartDate</a:t>
            </a:r>
            <a:r>
              <a:rPr lang="en-US" sz="3100" dirty="0"/>
              <a:t> , @</a:t>
            </a:r>
            <a:r>
              <a:rPr lang="en-US" sz="3100" dirty="0" err="1"/>
              <a:t>EndDate</a:t>
            </a:r>
            <a:r>
              <a:rPr lang="en-US" sz="3100" dirty="0"/>
              <a:t> , @</a:t>
            </a:r>
            <a:r>
              <a:rPr lang="en-US" sz="3100" dirty="0" err="1"/>
              <a:t>MinQty</a:t>
            </a:r>
            <a:r>
              <a:rPr lang="en-US" sz="3100" dirty="0"/>
              <a:t> , @</a:t>
            </a:r>
            <a:r>
              <a:rPr lang="en-US" sz="3100" dirty="0" err="1"/>
              <a:t>MaxQty</a:t>
            </a:r>
            <a:r>
              <a:rPr lang="en-US" sz="3100" dirty="0"/>
              <a:t>;</a:t>
            </a:r>
          </a:p>
          <a:p>
            <a:pPr marL="0" indent="0">
              <a:spcBef>
                <a:spcPts val="0"/>
              </a:spcBef>
              <a:spcAft>
                <a:spcPts val="600"/>
              </a:spcAft>
              <a:buNone/>
            </a:pPr>
            <a:r>
              <a:rPr lang="en-US" sz="3100" dirty="0"/>
              <a:t>        END;</a:t>
            </a:r>
          </a:p>
          <a:p>
            <a:pPr marL="0" indent="0">
              <a:spcBef>
                <a:spcPts val="0"/>
              </a:spcBef>
              <a:spcAft>
                <a:spcPts val="600"/>
              </a:spcAft>
              <a:buNone/>
            </a:pPr>
            <a:r>
              <a:rPr lang="en-US" sz="3100" dirty="0"/>
              <a:t>    CLOSE </a:t>
            </a:r>
            <a:r>
              <a:rPr lang="en-US" sz="3100" dirty="0" err="1"/>
              <a:t>OfferCursor</a:t>
            </a:r>
            <a:r>
              <a:rPr lang="en-US" sz="3100" dirty="0"/>
              <a:t>;</a:t>
            </a:r>
          </a:p>
          <a:p>
            <a:pPr marL="0" indent="0">
              <a:spcBef>
                <a:spcPts val="0"/>
              </a:spcBef>
              <a:spcAft>
                <a:spcPts val="600"/>
              </a:spcAft>
              <a:buNone/>
            </a:pPr>
            <a:r>
              <a:rPr lang="en-US" sz="3100" dirty="0"/>
              <a:t>    DEALLOCATE </a:t>
            </a:r>
            <a:r>
              <a:rPr lang="en-US" sz="3100" dirty="0" err="1"/>
              <a:t>OfferCursor</a:t>
            </a:r>
            <a:r>
              <a:rPr lang="en-US" sz="3100" dirty="0"/>
              <a:t>;</a:t>
            </a:r>
          </a:p>
          <a:p>
            <a:pPr marL="0" indent="0">
              <a:spcBef>
                <a:spcPts val="0"/>
              </a:spcBef>
              <a:spcAft>
                <a:spcPts val="600"/>
              </a:spcAft>
              <a:buNone/>
            </a:pPr>
            <a:r>
              <a:rPr lang="en-US" sz="3100" dirty="0"/>
              <a:t>END;</a:t>
            </a:r>
          </a:p>
          <a:p>
            <a:pPr marL="0" indent="0">
              <a:buNone/>
            </a:pPr>
            <a:endParaRPr lang="en-US" dirty="0" smtClean="0"/>
          </a:p>
          <a:p>
            <a:endParaRPr lang="en-US" dirty="0"/>
          </a:p>
          <a:p>
            <a:endParaRPr lang="en-US" dirty="0"/>
          </a:p>
          <a:p>
            <a:pPr marL="0" indent="0">
              <a:buNone/>
            </a:pPr>
            <a:endParaRPr lang="en-US" dirty="0" smtClean="0"/>
          </a:p>
        </p:txBody>
      </p:sp>
    </p:spTree>
    <p:extLst>
      <p:ext uri="{BB962C8B-B14F-4D97-AF65-F5344CB8AC3E}">
        <p14:creationId xmlns:p14="http://schemas.microsoft.com/office/powerpoint/2010/main" val="2544499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4" name="Rectangle 3"/>
          <p:cNvSpPr/>
          <p:nvPr/>
        </p:nvSpPr>
        <p:spPr>
          <a:xfrm>
            <a:off x="381000" y="1447800"/>
            <a:ext cx="8134350" cy="1905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 name="Title 1"/>
          <p:cNvSpPr>
            <a:spLocks noGrp="1"/>
          </p:cNvSpPr>
          <p:nvPr>
            <p:ph type="title"/>
          </p:nvPr>
        </p:nvSpPr>
        <p:spPr>
          <a:xfrm>
            <a:off x="628650" y="232961"/>
            <a:ext cx="7886700" cy="605240"/>
          </a:xfrm>
        </p:spPr>
        <p:txBody>
          <a:bodyPr/>
          <a:lstStyle/>
          <a:p>
            <a:r>
              <a:rPr lang="en-US" dirty="0" smtClean="0"/>
              <a:t>Looping…</a:t>
            </a:r>
            <a:endParaRPr lang="en-US" dirty="0"/>
          </a:p>
        </p:txBody>
      </p:sp>
      <p:sp>
        <p:nvSpPr>
          <p:cNvPr id="3" name="Content Placeholder 2"/>
          <p:cNvSpPr>
            <a:spLocks noGrp="1"/>
          </p:cNvSpPr>
          <p:nvPr>
            <p:ph idx="1"/>
          </p:nvPr>
        </p:nvSpPr>
        <p:spPr>
          <a:xfrm>
            <a:off x="628650" y="873212"/>
            <a:ext cx="7981950" cy="5638800"/>
          </a:xfrm>
        </p:spPr>
        <p:txBody>
          <a:bodyPr anchor="t">
            <a:normAutofit/>
          </a:bodyPr>
          <a:lstStyle/>
          <a:p>
            <a:pPr marL="0" indent="0">
              <a:spcBef>
                <a:spcPts val="0"/>
              </a:spcBef>
              <a:spcAft>
                <a:spcPts val="600"/>
              </a:spcAft>
              <a:buNone/>
            </a:pPr>
            <a:r>
              <a:rPr lang="en-US" sz="3200" dirty="0" smtClean="0"/>
              <a:t>…</a:t>
            </a:r>
          </a:p>
          <a:p>
            <a:pPr marL="0" indent="0">
              <a:spcBef>
                <a:spcPts val="0"/>
              </a:spcBef>
              <a:spcAft>
                <a:spcPts val="600"/>
              </a:spcAft>
              <a:buNone/>
            </a:pPr>
            <a:r>
              <a:rPr lang="en-US" sz="3200" dirty="0" smtClean="0"/>
              <a:t>DECLARE </a:t>
            </a:r>
            <a:r>
              <a:rPr lang="en-US" sz="3200" dirty="0" err="1"/>
              <a:t>OfferCursor</a:t>
            </a:r>
            <a:r>
              <a:rPr lang="en-US" sz="3200" dirty="0"/>
              <a:t> CURSOR  FOR SELECT </a:t>
            </a:r>
            <a:r>
              <a:rPr lang="en-US" sz="3200" dirty="0" err="1"/>
              <a:t>i.description</a:t>
            </a:r>
            <a:r>
              <a:rPr lang="en-US" sz="3200" dirty="0"/>
              <a:t> ,  </a:t>
            </a:r>
            <a:r>
              <a:rPr lang="en-US" sz="3200" dirty="0" err="1"/>
              <a:t>i.DiscountPct</a:t>
            </a:r>
            <a:r>
              <a:rPr lang="en-US" sz="3200" dirty="0"/>
              <a:t> , </a:t>
            </a:r>
            <a:r>
              <a:rPr lang="en-US" sz="3200" dirty="0" err="1"/>
              <a:t>i.type</a:t>
            </a:r>
            <a:r>
              <a:rPr lang="en-US" sz="3200" dirty="0"/>
              <a:t> , </a:t>
            </a:r>
            <a:r>
              <a:rPr lang="en-US" sz="3200" dirty="0" err="1"/>
              <a:t>i.Category</a:t>
            </a:r>
            <a:r>
              <a:rPr lang="en-US" sz="3200" dirty="0"/>
              <a:t> , </a:t>
            </a:r>
            <a:r>
              <a:rPr lang="en-US" sz="3200" dirty="0" err="1"/>
              <a:t>i.StartDate</a:t>
            </a:r>
            <a:r>
              <a:rPr lang="en-US" sz="3200" dirty="0"/>
              <a:t> , </a:t>
            </a:r>
            <a:r>
              <a:rPr lang="en-US" sz="3200" dirty="0" err="1"/>
              <a:t>i.EndDate</a:t>
            </a:r>
            <a:r>
              <a:rPr lang="en-US" sz="3200" dirty="0"/>
              <a:t> , </a:t>
            </a:r>
            <a:r>
              <a:rPr lang="en-US" sz="3200" dirty="0" err="1"/>
              <a:t>i.MinQty</a:t>
            </a:r>
            <a:r>
              <a:rPr lang="en-US" sz="3200" dirty="0"/>
              <a:t> , </a:t>
            </a:r>
            <a:r>
              <a:rPr lang="en-US" sz="3200" dirty="0" err="1"/>
              <a:t>i.MaxQty</a:t>
            </a:r>
            <a:r>
              <a:rPr lang="en-US" sz="3200" dirty="0"/>
              <a:t> FROM inserted AS </a:t>
            </a:r>
            <a:r>
              <a:rPr lang="en-US" sz="3200" dirty="0" err="1"/>
              <a:t>i</a:t>
            </a:r>
            <a:r>
              <a:rPr lang="en-US" sz="3200" dirty="0" smtClean="0"/>
              <a:t>;</a:t>
            </a:r>
            <a:endParaRPr lang="en-US" dirty="0"/>
          </a:p>
          <a:p>
            <a:pPr marL="0" indent="0">
              <a:spcBef>
                <a:spcPts val="0"/>
              </a:spcBef>
              <a:spcAft>
                <a:spcPts val="600"/>
              </a:spcAft>
              <a:buNone/>
            </a:pPr>
            <a:r>
              <a:rPr lang="en-US" sz="3200" dirty="0" smtClean="0"/>
              <a:t>…</a:t>
            </a:r>
            <a:endParaRPr lang="en-US" sz="3200" dirty="0"/>
          </a:p>
        </p:txBody>
      </p:sp>
    </p:spTree>
    <p:extLst>
      <p:ext uri="{BB962C8B-B14F-4D97-AF65-F5344CB8AC3E}">
        <p14:creationId xmlns:p14="http://schemas.microsoft.com/office/powerpoint/2010/main" val="19370330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4" name="Rectangle 3"/>
          <p:cNvSpPr/>
          <p:nvPr/>
        </p:nvSpPr>
        <p:spPr>
          <a:xfrm>
            <a:off x="618029" y="1219200"/>
            <a:ext cx="7886700" cy="1981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 name="Title 1"/>
          <p:cNvSpPr>
            <a:spLocks noGrp="1"/>
          </p:cNvSpPr>
          <p:nvPr>
            <p:ph type="title"/>
          </p:nvPr>
        </p:nvSpPr>
        <p:spPr>
          <a:xfrm>
            <a:off x="628650" y="232961"/>
            <a:ext cx="7886700" cy="605240"/>
          </a:xfrm>
        </p:spPr>
        <p:txBody>
          <a:bodyPr/>
          <a:lstStyle/>
          <a:p>
            <a:r>
              <a:rPr lang="en-US" dirty="0" smtClean="0"/>
              <a:t>Looping…</a:t>
            </a:r>
            <a:endParaRPr lang="en-US" dirty="0"/>
          </a:p>
        </p:txBody>
      </p:sp>
      <p:sp>
        <p:nvSpPr>
          <p:cNvPr id="3" name="Content Placeholder 2"/>
          <p:cNvSpPr>
            <a:spLocks noGrp="1"/>
          </p:cNvSpPr>
          <p:nvPr>
            <p:ph idx="1"/>
          </p:nvPr>
        </p:nvSpPr>
        <p:spPr>
          <a:xfrm>
            <a:off x="628651" y="838201"/>
            <a:ext cx="7971328" cy="5638800"/>
          </a:xfrm>
        </p:spPr>
        <p:txBody>
          <a:bodyPr anchor="t">
            <a:normAutofit fontScale="85000" lnSpcReduction="10000"/>
          </a:bodyPr>
          <a:lstStyle/>
          <a:p>
            <a:pPr marL="0" indent="0">
              <a:spcBef>
                <a:spcPts val="0"/>
              </a:spcBef>
              <a:spcAft>
                <a:spcPts val="600"/>
              </a:spcAft>
              <a:buNone/>
            </a:pPr>
            <a:r>
              <a:rPr lang="en-US" sz="3100" dirty="0" smtClean="0"/>
              <a:t>…</a:t>
            </a:r>
            <a:endParaRPr lang="en-US" sz="3100" dirty="0"/>
          </a:p>
          <a:p>
            <a:pPr marL="0" indent="0">
              <a:spcBef>
                <a:spcPts val="0"/>
              </a:spcBef>
              <a:spcAft>
                <a:spcPts val="600"/>
              </a:spcAft>
              <a:buNone/>
            </a:pPr>
            <a:r>
              <a:rPr lang="en-US" sz="3100" dirty="0" smtClean="0"/>
              <a:t>SELECT </a:t>
            </a:r>
            <a:r>
              <a:rPr lang="en-US" sz="3100" dirty="0"/>
              <a:t>@</a:t>
            </a:r>
            <a:r>
              <a:rPr lang="en-US" sz="3100" dirty="0" err="1"/>
              <a:t>nCount</a:t>
            </a:r>
            <a:r>
              <a:rPr lang="en-US" sz="3100" dirty="0"/>
              <a:t> = COUNT(*) FROM </a:t>
            </a:r>
            <a:r>
              <a:rPr lang="en-US" sz="3100" dirty="0" err="1"/>
              <a:t>Sales.SpecialOffer</a:t>
            </a:r>
            <a:r>
              <a:rPr lang="en-US" sz="3100" dirty="0"/>
              <a:t> WHERE Category = @Category AND </a:t>
            </a:r>
            <a:r>
              <a:rPr lang="en-US" sz="3100" dirty="0" err="1"/>
              <a:t>DiscountPct</a:t>
            </a:r>
            <a:r>
              <a:rPr lang="en-US" sz="3100" dirty="0"/>
              <a:t> = @</a:t>
            </a:r>
            <a:r>
              <a:rPr lang="en-US" sz="3100" dirty="0" err="1"/>
              <a:t>DiscountPct</a:t>
            </a:r>
            <a:r>
              <a:rPr lang="en-US" sz="3100" dirty="0"/>
              <a:t> AND Type = @Type AND (</a:t>
            </a:r>
            <a:r>
              <a:rPr lang="en-US" sz="3100" dirty="0" err="1"/>
              <a:t>StartDate</a:t>
            </a:r>
            <a:r>
              <a:rPr lang="en-US" sz="3100" dirty="0"/>
              <a:t> &gt;= @</a:t>
            </a:r>
            <a:r>
              <a:rPr lang="en-US" sz="3100" dirty="0" err="1"/>
              <a:t>StartDate</a:t>
            </a:r>
            <a:r>
              <a:rPr lang="en-US" sz="3100" dirty="0"/>
              <a:t> AND </a:t>
            </a:r>
            <a:r>
              <a:rPr lang="en-US" sz="3100" dirty="0" err="1"/>
              <a:t>EndDate</a:t>
            </a:r>
            <a:r>
              <a:rPr lang="en-US" sz="3100" dirty="0"/>
              <a:t> &lt;= @</a:t>
            </a:r>
            <a:r>
              <a:rPr lang="en-US" sz="3100" dirty="0" err="1"/>
              <a:t>EndDate</a:t>
            </a:r>
            <a:r>
              <a:rPr lang="en-US" sz="3100" dirty="0"/>
              <a:t> OR </a:t>
            </a:r>
            <a:r>
              <a:rPr lang="en-US" sz="3100" dirty="0" err="1"/>
              <a:t>EndDate</a:t>
            </a:r>
            <a:r>
              <a:rPr lang="en-US" sz="3100" dirty="0"/>
              <a:t> &gt;= @</a:t>
            </a:r>
            <a:r>
              <a:rPr lang="en-US" sz="3100" dirty="0" err="1"/>
              <a:t>StartDate</a:t>
            </a:r>
            <a:r>
              <a:rPr lang="en-US" sz="3100" dirty="0"/>
              <a:t> AND </a:t>
            </a:r>
            <a:r>
              <a:rPr lang="en-US" sz="3100" dirty="0" err="1"/>
              <a:t>StartDate</a:t>
            </a:r>
            <a:r>
              <a:rPr lang="en-US" sz="3100" dirty="0"/>
              <a:t> &lt; @</a:t>
            </a:r>
            <a:r>
              <a:rPr lang="en-US" sz="3100" dirty="0" err="1"/>
              <a:t>EndDate</a:t>
            </a:r>
            <a:r>
              <a:rPr lang="en-US" sz="3100" dirty="0"/>
              <a:t>) HAVING COUNT( * ) &gt; 1;</a:t>
            </a:r>
          </a:p>
          <a:p>
            <a:pPr marL="0" indent="0">
              <a:spcBef>
                <a:spcPts val="0"/>
              </a:spcBef>
              <a:spcAft>
                <a:spcPts val="600"/>
              </a:spcAft>
              <a:buNone/>
            </a:pPr>
            <a:r>
              <a:rPr lang="en-US" sz="3100" dirty="0"/>
              <a:t>            IF @</a:t>
            </a:r>
            <a:r>
              <a:rPr lang="en-US" sz="3100" dirty="0" err="1"/>
              <a:t>nCount</a:t>
            </a:r>
            <a:r>
              <a:rPr lang="en-US" sz="3100" dirty="0"/>
              <a:t> &gt; 1</a:t>
            </a:r>
          </a:p>
          <a:p>
            <a:pPr marL="0" indent="0">
              <a:spcBef>
                <a:spcPts val="0"/>
              </a:spcBef>
              <a:spcAft>
                <a:spcPts val="600"/>
              </a:spcAft>
              <a:buNone/>
            </a:pPr>
            <a:r>
              <a:rPr lang="en-US" sz="3100" dirty="0"/>
              <a:t>                BEGIN</a:t>
            </a:r>
          </a:p>
          <a:p>
            <a:pPr marL="0" indent="0">
              <a:spcBef>
                <a:spcPts val="0"/>
              </a:spcBef>
              <a:spcAft>
                <a:spcPts val="600"/>
              </a:spcAft>
              <a:buNone/>
            </a:pPr>
            <a:r>
              <a:rPr lang="en-US" sz="3100" dirty="0"/>
              <a:t>                    SELECT @</a:t>
            </a:r>
            <a:r>
              <a:rPr lang="en-US" sz="3100" dirty="0" err="1"/>
              <a:t>sPrtMsg</a:t>
            </a:r>
            <a:r>
              <a:rPr lang="en-US" sz="3100" dirty="0"/>
              <a:t> = '      There is another Special Offer record in effect for ' + RTRIM( @Category ) + ' ' + RTRIM( @Type ) + ' ' + RTRIM( CONVERT( char , @</a:t>
            </a:r>
            <a:r>
              <a:rPr lang="en-US" sz="3100" dirty="0" err="1"/>
              <a:t>StartDate</a:t>
            </a:r>
            <a:r>
              <a:rPr lang="en-US" sz="3100" dirty="0"/>
              <a:t> , 1 )) + '-' + RTRIM( CONVERT( char , @</a:t>
            </a:r>
            <a:r>
              <a:rPr lang="en-US" sz="3100" dirty="0" err="1"/>
              <a:t>EndDate</a:t>
            </a:r>
            <a:r>
              <a:rPr lang="en-US" sz="3100" dirty="0"/>
              <a:t> , 1 )) + ' ' + @</a:t>
            </a:r>
            <a:r>
              <a:rPr lang="en-US" sz="3100" dirty="0" err="1"/>
              <a:t>DiscountPct</a:t>
            </a:r>
            <a:r>
              <a:rPr lang="en-US" sz="3100" dirty="0"/>
              <a:t> + ' Discount               ';</a:t>
            </a:r>
          </a:p>
          <a:p>
            <a:pPr marL="0" indent="0">
              <a:spcBef>
                <a:spcPts val="0"/>
              </a:spcBef>
              <a:spcAft>
                <a:spcPts val="600"/>
              </a:spcAft>
              <a:buNone/>
            </a:pPr>
            <a:r>
              <a:rPr lang="en-US" sz="3100" dirty="0" smtClean="0"/>
              <a:t>…</a:t>
            </a:r>
            <a:endParaRPr lang="en-US" sz="3100" dirty="0"/>
          </a:p>
          <a:p>
            <a:pPr marL="0" indent="0">
              <a:buNone/>
            </a:pPr>
            <a:endParaRPr lang="en-US" dirty="0" smtClean="0"/>
          </a:p>
          <a:p>
            <a:endParaRPr lang="en-US" dirty="0"/>
          </a:p>
          <a:p>
            <a:endParaRPr lang="en-US" dirty="0"/>
          </a:p>
          <a:p>
            <a:pPr marL="0" indent="0">
              <a:buNone/>
            </a:pPr>
            <a:endParaRPr lang="en-US" dirty="0" smtClean="0"/>
          </a:p>
        </p:txBody>
      </p:sp>
    </p:spTree>
    <p:extLst>
      <p:ext uri="{BB962C8B-B14F-4D97-AF65-F5344CB8AC3E}">
        <p14:creationId xmlns:p14="http://schemas.microsoft.com/office/powerpoint/2010/main" val="4253205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hlinkClick r:id="rId2"/>
          </p:cNvPr>
          <p:cNvSpPr>
            <a:spLocks noChangeArrowheads="1"/>
          </p:cNvSpPr>
          <p:nvPr/>
        </p:nvSpPr>
        <p:spPr bwMode="auto">
          <a:xfrm>
            <a:off x="2667000" y="3226713"/>
            <a:ext cx="365760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1400" b="1" dirty="0">
                <a:solidFill>
                  <a:srgbClr val="000000"/>
                </a:solidFill>
                <a:latin typeface="Arial" panose="020B0604020202020204" pitchFamily="34" charset="0"/>
              </a:rPr>
              <a:t>When the stored procedure submitted by a senior developer is rejected because it contains an unnecessary cursor, then it is resubmitted with the cursor replaced by a WHILE loop. (HT @</a:t>
            </a:r>
            <a:r>
              <a:rPr lang="en-US" altLang="en-US" sz="1400" b="1" dirty="0" err="1">
                <a:solidFill>
                  <a:srgbClr val="000000"/>
                </a:solidFill>
                <a:latin typeface="Arial" panose="020B0604020202020204" pitchFamily="34" charset="0"/>
              </a:rPr>
              <a:t>JustMike</a:t>
            </a:r>
            <a:r>
              <a:rPr lang="en-US" altLang="en-US" sz="1400" b="1" dirty="0">
                <a:solidFill>
                  <a:srgbClr val="000000"/>
                </a:solidFill>
                <a:latin typeface="Arial" panose="020B0604020202020204" pitchFamily="34" charset="0"/>
              </a:rPr>
              <a:t>)</a:t>
            </a:r>
            <a:endParaRPr lang="en-US" altLang="en-US" dirty="0">
              <a:latin typeface="Arial" panose="020B0604020202020204" pitchFamily="34" charset="0"/>
            </a:endParaRPr>
          </a:p>
        </p:txBody>
      </p:sp>
      <p:sp>
        <p:nvSpPr>
          <p:cNvPr id="6" name="TextBox 5"/>
          <p:cNvSpPr txBox="1"/>
          <p:nvPr/>
        </p:nvSpPr>
        <p:spPr>
          <a:xfrm>
            <a:off x="457200" y="6248401"/>
            <a:ext cx="8001000" cy="215444"/>
          </a:xfrm>
          <a:prstGeom prst="rect">
            <a:avLst/>
          </a:prstGeom>
          <a:noFill/>
        </p:spPr>
        <p:txBody>
          <a:bodyPr wrap="square" rtlCol="0">
            <a:spAutoFit/>
          </a:bodyPr>
          <a:lstStyle/>
          <a:p>
            <a:r>
              <a:rPr lang="en-US" sz="800" dirty="0"/>
              <a:t>http://dbareactions.com/post/115879949418/when-the-stored-procedure-submitted-by-a-senior</a:t>
            </a:r>
            <a:endParaRPr lang="en-US" dirty="0"/>
          </a:p>
        </p:txBody>
      </p:sp>
      <p:pic>
        <p:nvPicPr>
          <p:cNvPr id="2051" name="Picture 3" descr="When the stored procedure submitted by a senior developer is rejected because it contains an unnecessary cursor, then it is resubmitted with the cursor replaced by a WHILE loop. (HT @JustMik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066800"/>
            <a:ext cx="438150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3309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5" name="Rectangle 4"/>
          <p:cNvSpPr/>
          <p:nvPr/>
        </p:nvSpPr>
        <p:spPr>
          <a:xfrm>
            <a:off x="533399" y="2667000"/>
            <a:ext cx="8066579" cy="1828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 name="Title 1"/>
          <p:cNvSpPr>
            <a:spLocks noGrp="1"/>
          </p:cNvSpPr>
          <p:nvPr>
            <p:ph type="title"/>
          </p:nvPr>
        </p:nvSpPr>
        <p:spPr>
          <a:xfrm>
            <a:off x="628650" y="232961"/>
            <a:ext cx="7886700" cy="605240"/>
          </a:xfrm>
        </p:spPr>
        <p:txBody>
          <a:bodyPr/>
          <a:lstStyle/>
          <a:p>
            <a:r>
              <a:rPr lang="en-US" dirty="0" smtClean="0"/>
              <a:t>Non-Looping</a:t>
            </a:r>
            <a:endParaRPr lang="en-US" dirty="0"/>
          </a:p>
        </p:txBody>
      </p:sp>
      <p:sp>
        <p:nvSpPr>
          <p:cNvPr id="3" name="Content Placeholder 2"/>
          <p:cNvSpPr>
            <a:spLocks noGrp="1"/>
          </p:cNvSpPr>
          <p:nvPr>
            <p:ph idx="1"/>
          </p:nvPr>
        </p:nvSpPr>
        <p:spPr>
          <a:xfrm>
            <a:off x="618029" y="838201"/>
            <a:ext cx="7981950" cy="5638800"/>
          </a:xfrm>
        </p:spPr>
        <p:txBody>
          <a:bodyPr anchor="t">
            <a:normAutofit/>
          </a:bodyPr>
          <a:lstStyle/>
          <a:p>
            <a:pPr marL="0" indent="0">
              <a:buNone/>
            </a:pPr>
            <a:r>
              <a:rPr lang="en-US" sz="1600" dirty="0"/>
              <a:t>CREATE TRIGGER </a:t>
            </a:r>
            <a:r>
              <a:rPr lang="en-US" sz="1600" dirty="0" err="1"/>
              <a:t>Sales.TR_SpecialOfferIn</a:t>
            </a:r>
            <a:r>
              <a:rPr lang="en-US" sz="1600" dirty="0"/>
              <a:t> ON </a:t>
            </a:r>
            <a:r>
              <a:rPr lang="en-US" sz="1600" dirty="0" err="1" smtClean="0"/>
              <a:t>Sales.SpecialOffer</a:t>
            </a:r>
            <a:r>
              <a:rPr lang="en-US" sz="1600" dirty="0" smtClean="0"/>
              <a:t> </a:t>
            </a:r>
            <a:r>
              <a:rPr lang="en-US" sz="1600" dirty="0"/>
              <a:t>FOR INSERT, UPDATE</a:t>
            </a:r>
          </a:p>
          <a:p>
            <a:pPr marL="0" indent="0">
              <a:buNone/>
            </a:pPr>
            <a:r>
              <a:rPr lang="en-US" sz="1600" dirty="0" smtClean="0"/>
              <a:t>AS BEGIN</a:t>
            </a:r>
            <a:endParaRPr lang="en-US" sz="1600" dirty="0"/>
          </a:p>
          <a:p>
            <a:pPr marL="0" indent="0">
              <a:buNone/>
            </a:pPr>
            <a:r>
              <a:rPr lang="en-US" sz="1600" dirty="0"/>
              <a:t>    DECLARE @continue </a:t>
            </a:r>
            <a:r>
              <a:rPr lang="en-US" sz="1600" dirty="0" err="1"/>
              <a:t>int</a:t>
            </a:r>
            <a:r>
              <a:rPr lang="en-US" sz="1600" dirty="0" smtClean="0"/>
              <a:t>,  </a:t>
            </a:r>
            <a:r>
              <a:rPr lang="en-US" sz="1600" dirty="0"/>
              <a:t>@</a:t>
            </a:r>
            <a:r>
              <a:rPr lang="en-US" sz="1600" dirty="0" err="1"/>
              <a:t>nCount</a:t>
            </a:r>
            <a:r>
              <a:rPr lang="en-US" sz="1600" dirty="0"/>
              <a:t> </a:t>
            </a:r>
            <a:r>
              <a:rPr lang="en-US" sz="1600" dirty="0" err="1"/>
              <a:t>int</a:t>
            </a:r>
            <a:r>
              <a:rPr lang="en-US" sz="1600" dirty="0" smtClean="0"/>
              <a:t>,  </a:t>
            </a:r>
            <a:r>
              <a:rPr lang="en-US" sz="1600" dirty="0"/>
              <a:t>@</a:t>
            </a:r>
            <a:r>
              <a:rPr lang="en-US" sz="1600" dirty="0" err="1"/>
              <a:t>sPrtMsg</a:t>
            </a:r>
            <a:r>
              <a:rPr lang="en-US" sz="1600" dirty="0"/>
              <a:t> </a:t>
            </a:r>
            <a:r>
              <a:rPr lang="en-US" sz="1600" dirty="0" err="1"/>
              <a:t>nvarchar</a:t>
            </a:r>
            <a:r>
              <a:rPr lang="en-US" sz="1600" dirty="0"/>
              <a:t>(1024)</a:t>
            </a:r>
          </a:p>
          <a:p>
            <a:pPr marL="0" indent="0">
              <a:buNone/>
            </a:pPr>
            <a:r>
              <a:rPr lang="en-US" sz="1600" dirty="0"/>
              <a:t>    SELECT @continue = count(1) from inserted WHERE Type not in ('No </a:t>
            </a:r>
            <a:r>
              <a:rPr lang="en-US" sz="1600" dirty="0" err="1"/>
              <a:t>Discount','New</a:t>
            </a:r>
            <a:r>
              <a:rPr lang="en-US" sz="1600" dirty="0"/>
              <a:t> Product')</a:t>
            </a:r>
          </a:p>
          <a:p>
            <a:pPr marL="0" indent="0">
              <a:buNone/>
            </a:pPr>
            <a:r>
              <a:rPr lang="en-US" sz="1600" dirty="0"/>
              <a:t>    IF @continue &gt; </a:t>
            </a:r>
            <a:r>
              <a:rPr lang="en-US" sz="1600" dirty="0" smtClean="0"/>
              <a:t>0    </a:t>
            </a:r>
            <a:r>
              <a:rPr lang="en-US" sz="1600" dirty="0"/>
              <a:t>BEGIN</a:t>
            </a:r>
          </a:p>
          <a:p>
            <a:pPr marL="0" indent="0">
              <a:buNone/>
            </a:pPr>
            <a:r>
              <a:rPr lang="en-US" sz="1600" dirty="0"/>
              <a:t>   SELECT @</a:t>
            </a:r>
            <a:r>
              <a:rPr lang="en-US" sz="1600" dirty="0" err="1"/>
              <a:t>nCount</a:t>
            </a:r>
            <a:r>
              <a:rPr lang="en-US" sz="1600" dirty="0"/>
              <a:t> = COUNT</a:t>
            </a:r>
            <a:r>
              <a:rPr lang="en-US" sz="1600" dirty="0" smtClean="0"/>
              <a:t>(*),     </a:t>
            </a:r>
            <a:r>
              <a:rPr lang="en-US" sz="1600" dirty="0"/>
              <a:t>@</a:t>
            </a:r>
            <a:r>
              <a:rPr lang="en-US" sz="1600" dirty="0" err="1"/>
              <a:t>sPrtMsg</a:t>
            </a:r>
            <a:r>
              <a:rPr lang="en-US" sz="1600" dirty="0"/>
              <a:t> = '      There is another Special Offer record in effect for ' </a:t>
            </a:r>
            <a:r>
              <a:rPr lang="en-US" sz="1600" dirty="0" smtClean="0"/>
              <a:t>+ </a:t>
            </a:r>
            <a:r>
              <a:rPr lang="en-US" sz="1600" dirty="0"/>
              <a:t>RTRIM( </a:t>
            </a:r>
            <a:r>
              <a:rPr lang="en-US" sz="1600" dirty="0" err="1"/>
              <a:t>i.Category</a:t>
            </a:r>
            <a:r>
              <a:rPr lang="en-US" sz="1600" dirty="0"/>
              <a:t> ) + ' ' + RTRIM( </a:t>
            </a:r>
            <a:r>
              <a:rPr lang="en-US" sz="1600" dirty="0" err="1"/>
              <a:t>i.Type</a:t>
            </a:r>
            <a:r>
              <a:rPr lang="en-US" sz="1600" dirty="0"/>
              <a:t> ) + ' ' </a:t>
            </a:r>
            <a:r>
              <a:rPr lang="en-US" sz="1600" dirty="0" smtClean="0"/>
              <a:t>+ </a:t>
            </a:r>
            <a:r>
              <a:rPr lang="en-US" sz="1600" dirty="0"/>
              <a:t>RTRIM( CONVERT( char , </a:t>
            </a:r>
            <a:r>
              <a:rPr lang="en-US" sz="1600" dirty="0" err="1"/>
              <a:t>i.StartDate</a:t>
            </a:r>
            <a:r>
              <a:rPr lang="en-US" sz="1600" dirty="0"/>
              <a:t> , 1 )) + '-' </a:t>
            </a:r>
            <a:r>
              <a:rPr lang="fr-FR" sz="1600" dirty="0" smtClean="0"/>
              <a:t>+ </a:t>
            </a:r>
            <a:r>
              <a:rPr lang="fr-FR" sz="1600" dirty="0"/>
              <a:t>RTRIM( CONVERT( char , </a:t>
            </a:r>
            <a:r>
              <a:rPr lang="fr-FR" sz="1600" dirty="0" err="1"/>
              <a:t>i.EndDate</a:t>
            </a:r>
            <a:r>
              <a:rPr lang="fr-FR" sz="1600" dirty="0"/>
              <a:t> , 1 )) + ' ' </a:t>
            </a:r>
            <a:r>
              <a:rPr lang="en-US" sz="1600" dirty="0" smtClean="0"/>
              <a:t>+ </a:t>
            </a:r>
            <a:r>
              <a:rPr lang="en-US" sz="1600" dirty="0" err="1"/>
              <a:t>i.DiscountPct</a:t>
            </a:r>
            <a:r>
              <a:rPr lang="en-US" sz="1600" dirty="0"/>
              <a:t> + ' </a:t>
            </a:r>
            <a:r>
              <a:rPr lang="en-US" sz="1600" dirty="0" smtClean="0"/>
              <a:t>Discount‘ FROM </a:t>
            </a:r>
            <a:r>
              <a:rPr lang="en-US" sz="1600" dirty="0" err="1"/>
              <a:t>Sales.SpecialOffer</a:t>
            </a:r>
            <a:r>
              <a:rPr lang="en-US" sz="1600" dirty="0"/>
              <a:t> r inner join inserted </a:t>
            </a:r>
            <a:r>
              <a:rPr lang="en-US" sz="1600" dirty="0" err="1"/>
              <a:t>i</a:t>
            </a:r>
            <a:r>
              <a:rPr lang="en-US" sz="1600" dirty="0"/>
              <a:t> </a:t>
            </a:r>
            <a:r>
              <a:rPr lang="en-US" sz="1600" dirty="0" smtClean="0"/>
              <a:t>ON </a:t>
            </a:r>
            <a:r>
              <a:rPr lang="en-US" sz="1600" dirty="0" err="1"/>
              <a:t>r.Category</a:t>
            </a:r>
            <a:r>
              <a:rPr lang="en-US" sz="1600" dirty="0"/>
              <a:t>  = </a:t>
            </a:r>
            <a:r>
              <a:rPr lang="en-US" sz="1600" dirty="0" err="1" smtClean="0"/>
              <a:t>i.Category</a:t>
            </a:r>
            <a:r>
              <a:rPr lang="en-US" sz="1600" dirty="0" smtClean="0"/>
              <a:t> </a:t>
            </a:r>
            <a:r>
              <a:rPr lang="en-US" sz="1600" dirty="0"/>
              <a:t>AND </a:t>
            </a:r>
            <a:r>
              <a:rPr lang="en-US" sz="1600" dirty="0" err="1"/>
              <a:t>r.Type</a:t>
            </a:r>
            <a:r>
              <a:rPr lang="en-US" sz="1600" dirty="0"/>
              <a:t>   = </a:t>
            </a:r>
            <a:r>
              <a:rPr lang="en-US" sz="1600" dirty="0" err="1" smtClean="0"/>
              <a:t>i.Type</a:t>
            </a:r>
            <a:r>
              <a:rPr lang="en-US" sz="1600" dirty="0" smtClean="0"/>
              <a:t> AND </a:t>
            </a:r>
            <a:r>
              <a:rPr lang="en-US" sz="1600" dirty="0" err="1"/>
              <a:t>r.DiscountPct</a:t>
            </a:r>
            <a:r>
              <a:rPr lang="en-US" sz="1600" dirty="0"/>
              <a:t> = </a:t>
            </a:r>
            <a:r>
              <a:rPr lang="en-US" sz="1600" dirty="0" err="1" smtClean="0"/>
              <a:t>i.DiscountPct</a:t>
            </a:r>
            <a:r>
              <a:rPr lang="en-US" sz="1600" dirty="0" smtClean="0"/>
              <a:t> AND </a:t>
            </a:r>
            <a:r>
              <a:rPr lang="en-US" sz="1600" dirty="0" err="1"/>
              <a:t>i.Type</a:t>
            </a:r>
            <a:r>
              <a:rPr lang="en-US" sz="1600" dirty="0"/>
              <a:t> NOT IN ('No </a:t>
            </a:r>
            <a:r>
              <a:rPr lang="en-US" sz="1600" dirty="0" err="1"/>
              <a:t>Discount','New</a:t>
            </a:r>
            <a:r>
              <a:rPr lang="en-US" sz="1600" dirty="0"/>
              <a:t> Product</a:t>
            </a:r>
            <a:r>
              <a:rPr lang="en-US" sz="1600" dirty="0" smtClean="0"/>
              <a:t>') </a:t>
            </a:r>
            <a:r>
              <a:rPr lang="en-US" sz="1600" dirty="0"/>
              <a:t>AND ((</a:t>
            </a:r>
            <a:r>
              <a:rPr lang="en-US" sz="1600" dirty="0" err="1"/>
              <a:t>r.StartDate</a:t>
            </a:r>
            <a:r>
              <a:rPr lang="en-US" sz="1600" dirty="0"/>
              <a:t> &gt;= </a:t>
            </a:r>
            <a:r>
              <a:rPr lang="en-US" sz="1600" dirty="0" err="1" smtClean="0"/>
              <a:t>i.StartDate</a:t>
            </a:r>
            <a:r>
              <a:rPr lang="en-US" sz="1600" dirty="0" smtClean="0"/>
              <a:t> AND </a:t>
            </a:r>
            <a:r>
              <a:rPr lang="en-US" sz="1600" dirty="0" err="1"/>
              <a:t>r.EndDate</a:t>
            </a:r>
            <a:r>
              <a:rPr lang="en-US" sz="1600" dirty="0"/>
              <a:t>   &lt;= </a:t>
            </a:r>
            <a:r>
              <a:rPr lang="en-US" sz="1600" dirty="0" err="1"/>
              <a:t>i.EndDate</a:t>
            </a:r>
            <a:r>
              <a:rPr lang="en-US" sz="1600" dirty="0" smtClean="0"/>
              <a:t>)  OR </a:t>
            </a:r>
            <a:r>
              <a:rPr lang="en-US" sz="1600" dirty="0"/>
              <a:t>(</a:t>
            </a:r>
            <a:r>
              <a:rPr lang="en-US" sz="1600" dirty="0" err="1"/>
              <a:t>r.EndDate</a:t>
            </a:r>
            <a:r>
              <a:rPr lang="en-US" sz="1600" dirty="0"/>
              <a:t>   &gt;= </a:t>
            </a:r>
            <a:r>
              <a:rPr lang="en-US" sz="1600" dirty="0" err="1" smtClean="0"/>
              <a:t>i.EndDate</a:t>
            </a:r>
            <a:r>
              <a:rPr lang="en-US" sz="1600" dirty="0" smtClean="0"/>
              <a:t> </a:t>
            </a:r>
            <a:r>
              <a:rPr lang="en-US" sz="1600" dirty="0"/>
              <a:t>AND </a:t>
            </a:r>
            <a:r>
              <a:rPr lang="en-US" sz="1600" dirty="0" err="1"/>
              <a:t>r.StartDate</a:t>
            </a:r>
            <a:r>
              <a:rPr lang="en-US" sz="1600" dirty="0"/>
              <a:t> &lt;= </a:t>
            </a:r>
            <a:r>
              <a:rPr lang="en-US" sz="1600" dirty="0" err="1"/>
              <a:t>i.StartDate</a:t>
            </a:r>
            <a:r>
              <a:rPr lang="en-US" sz="1600" dirty="0" smtClean="0"/>
              <a:t>)) </a:t>
            </a:r>
            <a:r>
              <a:rPr lang="en-US" sz="1600" dirty="0"/>
              <a:t>group by </a:t>
            </a:r>
            <a:r>
              <a:rPr lang="en-US" sz="1600" dirty="0" err="1" smtClean="0"/>
              <a:t>i.Category,i.Type,i.StartDate,i.EndDate,i.DiscountPct</a:t>
            </a:r>
            <a:r>
              <a:rPr lang="en-US" sz="1600" dirty="0" smtClean="0"/>
              <a:t> HAVING </a:t>
            </a:r>
            <a:r>
              <a:rPr lang="en-US" sz="1600" dirty="0"/>
              <a:t>COUNT(*) &gt; 1;</a:t>
            </a:r>
          </a:p>
          <a:p>
            <a:pPr marL="0" indent="0">
              <a:buNone/>
            </a:pPr>
            <a:r>
              <a:rPr lang="en-US" sz="1600" dirty="0"/>
              <a:t>            IF @</a:t>
            </a:r>
            <a:r>
              <a:rPr lang="en-US" sz="1600" dirty="0" err="1"/>
              <a:t>nCount</a:t>
            </a:r>
            <a:r>
              <a:rPr lang="en-US" sz="1600" dirty="0"/>
              <a:t> &gt; </a:t>
            </a:r>
            <a:r>
              <a:rPr lang="en-US" sz="1600" dirty="0" smtClean="0"/>
              <a:t>1 </a:t>
            </a:r>
            <a:r>
              <a:rPr lang="en-US" sz="1600" dirty="0"/>
              <a:t>BEGIN</a:t>
            </a:r>
          </a:p>
          <a:p>
            <a:pPr marL="0" indent="0">
              <a:buNone/>
            </a:pPr>
            <a:r>
              <a:rPr lang="en-US" sz="1600" dirty="0"/>
              <a:t>                    RAISERROR( @</a:t>
            </a:r>
            <a:r>
              <a:rPr lang="en-US" sz="1600" dirty="0" err="1"/>
              <a:t>sPrtMsg</a:t>
            </a:r>
            <a:r>
              <a:rPr lang="en-US" sz="1600" dirty="0"/>
              <a:t> , 16 , 1 );</a:t>
            </a:r>
          </a:p>
          <a:p>
            <a:pPr marL="0" indent="0">
              <a:buNone/>
            </a:pPr>
            <a:r>
              <a:rPr lang="en-US" sz="1600" dirty="0"/>
              <a:t>                    ROLLBACK TRANSACTION;</a:t>
            </a:r>
          </a:p>
          <a:p>
            <a:pPr marL="0" indent="0">
              <a:buNone/>
            </a:pPr>
            <a:r>
              <a:rPr lang="en-US" sz="1600" dirty="0" smtClean="0"/>
              <a:t>END;END;END</a:t>
            </a:r>
            <a:r>
              <a:rPr lang="en-US" sz="1600" dirty="0"/>
              <a:t>;</a:t>
            </a:r>
          </a:p>
          <a:p>
            <a:pPr marL="0" indent="0">
              <a:buNone/>
            </a:pPr>
            <a:endParaRPr lang="en-US" dirty="0" smtClean="0"/>
          </a:p>
          <a:p>
            <a:endParaRPr lang="en-US" dirty="0"/>
          </a:p>
          <a:p>
            <a:endParaRPr lang="en-US" dirty="0"/>
          </a:p>
          <a:p>
            <a:pPr marL="0" indent="0">
              <a:buNone/>
            </a:pPr>
            <a:endParaRPr lang="en-US" dirty="0" smtClean="0"/>
          </a:p>
        </p:txBody>
      </p:sp>
    </p:spTree>
    <p:extLst>
      <p:ext uri="{BB962C8B-B14F-4D97-AF65-F5344CB8AC3E}">
        <p14:creationId xmlns:p14="http://schemas.microsoft.com/office/powerpoint/2010/main" val="40109947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Before                               After</a:t>
            </a:r>
            <a:endParaRPr lang="en-US" dirty="0"/>
          </a:p>
        </p:txBody>
      </p:sp>
      <p:sp>
        <p:nvSpPr>
          <p:cNvPr id="3" name="Content Placeholder 2"/>
          <p:cNvSpPr>
            <a:spLocks noGrp="1"/>
          </p:cNvSpPr>
          <p:nvPr>
            <p:ph idx="1"/>
          </p:nvPr>
        </p:nvSpPr>
        <p:spPr>
          <a:xfrm>
            <a:off x="4557584" y="873454"/>
            <a:ext cx="3877771" cy="5638800"/>
          </a:xfrm>
        </p:spPr>
        <p:txBody>
          <a:bodyPr anchor="t">
            <a:normAutofit/>
          </a:bodyPr>
          <a:lstStyle/>
          <a:p>
            <a:pPr marL="0" indent="0">
              <a:buNone/>
            </a:pPr>
            <a:r>
              <a:rPr lang="en-US" sz="700" dirty="0"/>
              <a:t>CREATE TRIGGER </a:t>
            </a:r>
            <a:r>
              <a:rPr lang="en-US" sz="700" dirty="0" err="1"/>
              <a:t>Sales.TR_SpecialOfferIn</a:t>
            </a:r>
            <a:r>
              <a:rPr lang="en-US" sz="700" dirty="0"/>
              <a:t> ON </a:t>
            </a:r>
            <a:r>
              <a:rPr lang="en-US" sz="700" dirty="0" err="1" smtClean="0"/>
              <a:t>Sales.SpecialOffer</a:t>
            </a:r>
            <a:r>
              <a:rPr lang="en-US" sz="700" dirty="0" smtClean="0"/>
              <a:t> </a:t>
            </a:r>
            <a:r>
              <a:rPr lang="en-US" sz="700" dirty="0"/>
              <a:t>FOR INSERT, UPDATE</a:t>
            </a:r>
          </a:p>
          <a:p>
            <a:pPr marL="0" indent="0">
              <a:buNone/>
            </a:pPr>
            <a:r>
              <a:rPr lang="en-US" sz="700" dirty="0" smtClean="0"/>
              <a:t>AS BEGIN</a:t>
            </a:r>
            <a:endParaRPr lang="en-US" sz="700" dirty="0"/>
          </a:p>
          <a:p>
            <a:pPr marL="0" indent="0">
              <a:buNone/>
            </a:pPr>
            <a:r>
              <a:rPr lang="en-US" sz="700" dirty="0"/>
              <a:t>    DECLARE @continue </a:t>
            </a:r>
            <a:r>
              <a:rPr lang="en-US" sz="700" dirty="0" err="1"/>
              <a:t>int</a:t>
            </a:r>
            <a:r>
              <a:rPr lang="en-US" sz="700" dirty="0" smtClean="0"/>
              <a:t>,  </a:t>
            </a:r>
            <a:r>
              <a:rPr lang="en-US" sz="700" dirty="0"/>
              <a:t>@</a:t>
            </a:r>
            <a:r>
              <a:rPr lang="en-US" sz="700" dirty="0" err="1"/>
              <a:t>nCount</a:t>
            </a:r>
            <a:r>
              <a:rPr lang="en-US" sz="700" dirty="0"/>
              <a:t> </a:t>
            </a:r>
            <a:r>
              <a:rPr lang="en-US" sz="700" dirty="0" err="1"/>
              <a:t>int</a:t>
            </a:r>
            <a:r>
              <a:rPr lang="en-US" sz="700" dirty="0" smtClean="0"/>
              <a:t>,  </a:t>
            </a:r>
            <a:r>
              <a:rPr lang="en-US" sz="700" dirty="0"/>
              <a:t>@</a:t>
            </a:r>
            <a:r>
              <a:rPr lang="en-US" sz="700" dirty="0" err="1"/>
              <a:t>sPrtMsg</a:t>
            </a:r>
            <a:r>
              <a:rPr lang="en-US" sz="700" dirty="0"/>
              <a:t> </a:t>
            </a:r>
            <a:r>
              <a:rPr lang="en-US" sz="700" dirty="0" err="1"/>
              <a:t>nvarchar</a:t>
            </a:r>
            <a:r>
              <a:rPr lang="en-US" sz="700" dirty="0"/>
              <a:t>(1024)</a:t>
            </a:r>
          </a:p>
          <a:p>
            <a:pPr marL="0" indent="0">
              <a:buNone/>
            </a:pPr>
            <a:r>
              <a:rPr lang="en-US" sz="700" dirty="0"/>
              <a:t>    SELECT @continue = count(1) from inserted WHERE Type not in ('No </a:t>
            </a:r>
            <a:r>
              <a:rPr lang="en-US" sz="700" dirty="0" err="1"/>
              <a:t>Discount','New</a:t>
            </a:r>
            <a:r>
              <a:rPr lang="en-US" sz="700" dirty="0"/>
              <a:t> Product')</a:t>
            </a:r>
          </a:p>
          <a:p>
            <a:pPr marL="0" indent="0">
              <a:buNone/>
            </a:pPr>
            <a:r>
              <a:rPr lang="en-US" sz="700" dirty="0"/>
              <a:t>    IF @continue &gt; </a:t>
            </a:r>
            <a:r>
              <a:rPr lang="en-US" sz="700" dirty="0" smtClean="0"/>
              <a:t>0    </a:t>
            </a:r>
            <a:r>
              <a:rPr lang="en-US" sz="700" dirty="0"/>
              <a:t>BEGIN</a:t>
            </a:r>
          </a:p>
          <a:p>
            <a:pPr marL="0" indent="0">
              <a:buNone/>
            </a:pPr>
            <a:r>
              <a:rPr lang="en-US" sz="700" dirty="0"/>
              <a:t>   SELECT @</a:t>
            </a:r>
            <a:r>
              <a:rPr lang="en-US" sz="700" dirty="0" err="1"/>
              <a:t>nCount</a:t>
            </a:r>
            <a:r>
              <a:rPr lang="en-US" sz="700" dirty="0"/>
              <a:t> = COUNT</a:t>
            </a:r>
            <a:r>
              <a:rPr lang="en-US" sz="700" dirty="0" smtClean="0"/>
              <a:t>(*),     </a:t>
            </a:r>
            <a:r>
              <a:rPr lang="en-US" sz="700" dirty="0"/>
              <a:t>@</a:t>
            </a:r>
            <a:r>
              <a:rPr lang="en-US" sz="700" dirty="0" err="1"/>
              <a:t>sPrtMsg</a:t>
            </a:r>
            <a:r>
              <a:rPr lang="en-US" sz="700" dirty="0"/>
              <a:t> = '      There is another Special Offer record in effect for ' </a:t>
            </a:r>
            <a:r>
              <a:rPr lang="en-US" sz="700" dirty="0" smtClean="0"/>
              <a:t>+ </a:t>
            </a:r>
            <a:r>
              <a:rPr lang="en-US" sz="700" dirty="0"/>
              <a:t>RTRIM( </a:t>
            </a:r>
            <a:r>
              <a:rPr lang="en-US" sz="700" dirty="0" err="1"/>
              <a:t>i.Category</a:t>
            </a:r>
            <a:r>
              <a:rPr lang="en-US" sz="700" dirty="0"/>
              <a:t> ) + ' ' + RTRIM( </a:t>
            </a:r>
            <a:r>
              <a:rPr lang="en-US" sz="700" dirty="0" err="1"/>
              <a:t>i.Type</a:t>
            </a:r>
            <a:r>
              <a:rPr lang="en-US" sz="700" dirty="0"/>
              <a:t> ) + ' ' </a:t>
            </a:r>
            <a:r>
              <a:rPr lang="en-US" sz="700" dirty="0" smtClean="0"/>
              <a:t>+ </a:t>
            </a:r>
            <a:r>
              <a:rPr lang="en-US" sz="700" dirty="0"/>
              <a:t>RTRIM( CONVERT( char , </a:t>
            </a:r>
            <a:r>
              <a:rPr lang="en-US" sz="700" dirty="0" err="1"/>
              <a:t>i.StartDate</a:t>
            </a:r>
            <a:r>
              <a:rPr lang="en-US" sz="700" dirty="0"/>
              <a:t> , 1 )) + '-' </a:t>
            </a:r>
            <a:r>
              <a:rPr lang="fr-FR" sz="700" dirty="0" smtClean="0"/>
              <a:t>+ </a:t>
            </a:r>
            <a:r>
              <a:rPr lang="fr-FR" sz="700" dirty="0"/>
              <a:t>RTRIM( CONVERT( char , </a:t>
            </a:r>
            <a:r>
              <a:rPr lang="fr-FR" sz="700" dirty="0" err="1"/>
              <a:t>i.EndDate</a:t>
            </a:r>
            <a:r>
              <a:rPr lang="fr-FR" sz="700" dirty="0"/>
              <a:t> , 1 )) + ' ' </a:t>
            </a:r>
            <a:r>
              <a:rPr lang="en-US" sz="700" dirty="0" smtClean="0"/>
              <a:t>+ </a:t>
            </a:r>
            <a:r>
              <a:rPr lang="en-US" sz="700" dirty="0" err="1"/>
              <a:t>i.DiscountPct</a:t>
            </a:r>
            <a:r>
              <a:rPr lang="en-US" sz="700" dirty="0"/>
              <a:t> + ' </a:t>
            </a:r>
            <a:r>
              <a:rPr lang="en-US" sz="700" dirty="0" smtClean="0"/>
              <a:t>Discount‘ FROM </a:t>
            </a:r>
            <a:r>
              <a:rPr lang="en-US" sz="700" dirty="0" err="1"/>
              <a:t>Sales.SpecialOffer</a:t>
            </a:r>
            <a:r>
              <a:rPr lang="en-US" sz="700" dirty="0"/>
              <a:t> r inner join inserted </a:t>
            </a:r>
            <a:r>
              <a:rPr lang="en-US" sz="700" dirty="0" err="1"/>
              <a:t>i</a:t>
            </a:r>
            <a:r>
              <a:rPr lang="en-US" sz="700" dirty="0"/>
              <a:t> </a:t>
            </a:r>
            <a:r>
              <a:rPr lang="en-US" sz="700" dirty="0" smtClean="0"/>
              <a:t>ON </a:t>
            </a:r>
            <a:r>
              <a:rPr lang="en-US" sz="700" dirty="0" err="1"/>
              <a:t>r.Category</a:t>
            </a:r>
            <a:r>
              <a:rPr lang="en-US" sz="700" dirty="0"/>
              <a:t>  = </a:t>
            </a:r>
            <a:r>
              <a:rPr lang="en-US" sz="700" dirty="0" err="1" smtClean="0"/>
              <a:t>i.Category</a:t>
            </a:r>
            <a:r>
              <a:rPr lang="en-US" sz="700" dirty="0" smtClean="0"/>
              <a:t> </a:t>
            </a:r>
            <a:r>
              <a:rPr lang="en-US" sz="700" dirty="0"/>
              <a:t>AND </a:t>
            </a:r>
            <a:r>
              <a:rPr lang="en-US" sz="700" dirty="0" err="1"/>
              <a:t>r.Type</a:t>
            </a:r>
            <a:r>
              <a:rPr lang="en-US" sz="700" dirty="0"/>
              <a:t>   = </a:t>
            </a:r>
            <a:r>
              <a:rPr lang="en-US" sz="700" dirty="0" err="1" smtClean="0"/>
              <a:t>i.Type</a:t>
            </a:r>
            <a:r>
              <a:rPr lang="en-US" sz="700" dirty="0" smtClean="0"/>
              <a:t> AND </a:t>
            </a:r>
            <a:r>
              <a:rPr lang="en-US" sz="700" dirty="0" err="1"/>
              <a:t>r.DiscountPct</a:t>
            </a:r>
            <a:r>
              <a:rPr lang="en-US" sz="700" dirty="0"/>
              <a:t> = </a:t>
            </a:r>
            <a:r>
              <a:rPr lang="en-US" sz="700" dirty="0" err="1" smtClean="0"/>
              <a:t>i.DiscountPct</a:t>
            </a:r>
            <a:r>
              <a:rPr lang="en-US" sz="700" dirty="0" smtClean="0"/>
              <a:t> AND </a:t>
            </a:r>
            <a:r>
              <a:rPr lang="en-US" sz="700" dirty="0" err="1"/>
              <a:t>i.Type</a:t>
            </a:r>
            <a:r>
              <a:rPr lang="en-US" sz="700" dirty="0"/>
              <a:t> NOT IN ('No </a:t>
            </a:r>
            <a:r>
              <a:rPr lang="en-US" sz="700" dirty="0" err="1"/>
              <a:t>Discount','New</a:t>
            </a:r>
            <a:r>
              <a:rPr lang="en-US" sz="700" dirty="0"/>
              <a:t> Product</a:t>
            </a:r>
            <a:r>
              <a:rPr lang="en-US" sz="700" dirty="0" smtClean="0"/>
              <a:t>') </a:t>
            </a:r>
            <a:r>
              <a:rPr lang="en-US" sz="700" dirty="0"/>
              <a:t>AND ((</a:t>
            </a:r>
            <a:r>
              <a:rPr lang="en-US" sz="700" dirty="0" err="1"/>
              <a:t>r.StartDate</a:t>
            </a:r>
            <a:r>
              <a:rPr lang="en-US" sz="700" dirty="0"/>
              <a:t> &gt;= </a:t>
            </a:r>
            <a:r>
              <a:rPr lang="en-US" sz="700" dirty="0" err="1" smtClean="0"/>
              <a:t>i.StartDate</a:t>
            </a:r>
            <a:r>
              <a:rPr lang="en-US" sz="700" dirty="0" smtClean="0"/>
              <a:t> AND </a:t>
            </a:r>
            <a:r>
              <a:rPr lang="en-US" sz="700" dirty="0" err="1"/>
              <a:t>r.EndDate</a:t>
            </a:r>
            <a:r>
              <a:rPr lang="en-US" sz="700" dirty="0"/>
              <a:t>   &lt;= </a:t>
            </a:r>
            <a:r>
              <a:rPr lang="en-US" sz="700" dirty="0" err="1"/>
              <a:t>i.EndDate</a:t>
            </a:r>
            <a:r>
              <a:rPr lang="en-US" sz="700" dirty="0" smtClean="0"/>
              <a:t>)  OR </a:t>
            </a:r>
            <a:r>
              <a:rPr lang="en-US" sz="700" dirty="0"/>
              <a:t>(</a:t>
            </a:r>
            <a:r>
              <a:rPr lang="en-US" sz="700" dirty="0" err="1"/>
              <a:t>r.EndDate</a:t>
            </a:r>
            <a:r>
              <a:rPr lang="en-US" sz="700" dirty="0"/>
              <a:t>   &gt;= </a:t>
            </a:r>
            <a:r>
              <a:rPr lang="en-US" sz="700" dirty="0" err="1" smtClean="0"/>
              <a:t>i.EndDate</a:t>
            </a:r>
            <a:r>
              <a:rPr lang="en-US" sz="700" dirty="0" smtClean="0"/>
              <a:t> </a:t>
            </a:r>
            <a:r>
              <a:rPr lang="en-US" sz="700" dirty="0"/>
              <a:t>AND </a:t>
            </a:r>
            <a:r>
              <a:rPr lang="en-US" sz="700" dirty="0" err="1"/>
              <a:t>r.StartDate</a:t>
            </a:r>
            <a:r>
              <a:rPr lang="en-US" sz="700" dirty="0"/>
              <a:t> &lt;= </a:t>
            </a:r>
            <a:r>
              <a:rPr lang="en-US" sz="700" dirty="0" err="1"/>
              <a:t>i.StartDate</a:t>
            </a:r>
            <a:r>
              <a:rPr lang="en-US" sz="700" dirty="0" smtClean="0"/>
              <a:t>)) </a:t>
            </a:r>
            <a:r>
              <a:rPr lang="en-US" sz="700" dirty="0"/>
              <a:t>group by </a:t>
            </a:r>
            <a:r>
              <a:rPr lang="en-US" sz="700" dirty="0" err="1" smtClean="0"/>
              <a:t>i.Category,i.Type,i.StartDate,i.EndDate,i.DiscountPct</a:t>
            </a:r>
            <a:r>
              <a:rPr lang="en-US" sz="700" dirty="0" smtClean="0"/>
              <a:t> HAVING </a:t>
            </a:r>
            <a:r>
              <a:rPr lang="en-US" sz="700" dirty="0"/>
              <a:t>COUNT(*) &gt; 1;</a:t>
            </a:r>
          </a:p>
          <a:p>
            <a:pPr marL="0" indent="0">
              <a:buNone/>
            </a:pPr>
            <a:r>
              <a:rPr lang="en-US" sz="700" dirty="0"/>
              <a:t>            IF @</a:t>
            </a:r>
            <a:r>
              <a:rPr lang="en-US" sz="700" dirty="0" err="1"/>
              <a:t>nCount</a:t>
            </a:r>
            <a:r>
              <a:rPr lang="en-US" sz="700" dirty="0"/>
              <a:t> &gt; </a:t>
            </a:r>
            <a:r>
              <a:rPr lang="en-US" sz="700" dirty="0" smtClean="0"/>
              <a:t>1 </a:t>
            </a:r>
            <a:r>
              <a:rPr lang="en-US" sz="700" dirty="0"/>
              <a:t>BEGIN</a:t>
            </a:r>
          </a:p>
          <a:p>
            <a:pPr marL="0" indent="0">
              <a:buNone/>
            </a:pPr>
            <a:r>
              <a:rPr lang="en-US" sz="700" dirty="0"/>
              <a:t>                    RAISERROR( @</a:t>
            </a:r>
            <a:r>
              <a:rPr lang="en-US" sz="700" dirty="0" err="1"/>
              <a:t>sPrtMsg</a:t>
            </a:r>
            <a:r>
              <a:rPr lang="en-US" sz="700" dirty="0"/>
              <a:t> , 16 , 1 );</a:t>
            </a:r>
          </a:p>
          <a:p>
            <a:pPr marL="0" indent="0">
              <a:buNone/>
            </a:pPr>
            <a:r>
              <a:rPr lang="en-US" sz="700" dirty="0"/>
              <a:t>                    ROLLBACK TRANSACTION;</a:t>
            </a:r>
          </a:p>
          <a:p>
            <a:pPr marL="0" indent="0">
              <a:buNone/>
            </a:pPr>
            <a:r>
              <a:rPr lang="en-US" sz="700" dirty="0" smtClean="0"/>
              <a:t>END;END;END</a:t>
            </a:r>
            <a:r>
              <a:rPr lang="en-US" sz="700" dirty="0"/>
              <a:t>;</a:t>
            </a:r>
          </a:p>
          <a:p>
            <a:pPr marL="0" indent="0">
              <a:buNone/>
            </a:pPr>
            <a:endParaRPr lang="en-US" dirty="0" smtClean="0"/>
          </a:p>
          <a:p>
            <a:endParaRPr lang="en-US" dirty="0"/>
          </a:p>
          <a:p>
            <a:endParaRPr lang="en-US" dirty="0"/>
          </a:p>
          <a:p>
            <a:pPr marL="0" indent="0">
              <a:buNone/>
            </a:pPr>
            <a:endParaRPr lang="en-US" dirty="0" smtClean="0"/>
          </a:p>
        </p:txBody>
      </p:sp>
      <p:sp>
        <p:nvSpPr>
          <p:cNvPr id="4" name="TextBox 3"/>
          <p:cNvSpPr txBox="1"/>
          <p:nvPr/>
        </p:nvSpPr>
        <p:spPr>
          <a:xfrm>
            <a:off x="381000" y="873454"/>
            <a:ext cx="3867150" cy="6140142"/>
          </a:xfrm>
          <a:prstGeom prst="rect">
            <a:avLst/>
          </a:prstGeom>
          <a:noFill/>
        </p:spPr>
        <p:txBody>
          <a:bodyPr wrap="square" rtlCol="0">
            <a:spAutoFit/>
          </a:bodyPr>
          <a:lstStyle/>
          <a:p>
            <a:pPr>
              <a:spcAft>
                <a:spcPts val="600"/>
              </a:spcAft>
            </a:pPr>
            <a:r>
              <a:rPr lang="en-US" sz="700" dirty="0"/>
              <a:t>CREATE TRIGGER </a:t>
            </a:r>
            <a:r>
              <a:rPr lang="en-US" sz="700" dirty="0" err="1"/>
              <a:t>Sales.TR_SpecialOfferIn</a:t>
            </a:r>
            <a:r>
              <a:rPr lang="en-US" sz="700" dirty="0"/>
              <a:t> ON </a:t>
            </a:r>
            <a:r>
              <a:rPr lang="en-US" sz="700" dirty="0" err="1"/>
              <a:t>Sales.SpecialOffer</a:t>
            </a:r>
            <a:r>
              <a:rPr lang="en-US" sz="700" dirty="0"/>
              <a:t>   FOR INSERT AS </a:t>
            </a:r>
          </a:p>
          <a:p>
            <a:pPr>
              <a:spcAft>
                <a:spcPts val="600"/>
              </a:spcAft>
            </a:pPr>
            <a:r>
              <a:rPr lang="en-US" sz="700" dirty="0"/>
              <a:t>SET NOCOUNT ON;</a:t>
            </a:r>
          </a:p>
          <a:p>
            <a:pPr>
              <a:spcAft>
                <a:spcPts val="600"/>
              </a:spcAft>
            </a:pPr>
            <a:r>
              <a:rPr lang="en-US" sz="700" dirty="0"/>
              <a:t>BEGIN</a:t>
            </a:r>
          </a:p>
          <a:p>
            <a:pPr>
              <a:spcAft>
                <a:spcPts val="600"/>
              </a:spcAft>
            </a:pPr>
            <a:r>
              <a:rPr lang="en-US" sz="700" dirty="0"/>
              <a:t>    DECLARE </a:t>
            </a:r>
            <a:r>
              <a:rPr lang="en-US" sz="700" dirty="0" err="1"/>
              <a:t>OfferCursor</a:t>
            </a:r>
            <a:r>
              <a:rPr lang="en-US" sz="700" dirty="0"/>
              <a:t> CURSOR  FOR SELECT </a:t>
            </a:r>
            <a:r>
              <a:rPr lang="en-US" sz="700" dirty="0" err="1"/>
              <a:t>i.description</a:t>
            </a:r>
            <a:r>
              <a:rPr lang="en-US" sz="700" dirty="0"/>
              <a:t> ,  </a:t>
            </a:r>
            <a:r>
              <a:rPr lang="en-US" sz="700" dirty="0" err="1"/>
              <a:t>i.DiscountPct</a:t>
            </a:r>
            <a:r>
              <a:rPr lang="en-US" sz="700" dirty="0"/>
              <a:t> , </a:t>
            </a:r>
            <a:r>
              <a:rPr lang="en-US" sz="700" dirty="0" err="1"/>
              <a:t>i.type</a:t>
            </a:r>
            <a:r>
              <a:rPr lang="en-US" sz="700" dirty="0"/>
              <a:t> , </a:t>
            </a:r>
            <a:r>
              <a:rPr lang="en-US" sz="700" dirty="0" err="1"/>
              <a:t>i.Category</a:t>
            </a:r>
            <a:r>
              <a:rPr lang="en-US" sz="700" dirty="0"/>
              <a:t> , </a:t>
            </a:r>
            <a:r>
              <a:rPr lang="en-US" sz="700" dirty="0" err="1"/>
              <a:t>i.StartDate</a:t>
            </a:r>
            <a:r>
              <a:rPr lang="en-US" sz="700" dirty="0"/>
              <a:t> , </a:t>
            </a:r>
            <a:r>
              <a:rPr lang="en-US" sz="700" dirty="0" err="1"/>
              <a:t>i.EndDate</a:t>
            </a:r>
            <a:r>
              <a:rPr lang="en-US" sz="700" dirty="0"/>
              <a:t> , </a:t>
            </a:r>
            <a:r>
              <a:rPr lang="en-US" sz="700" dirty="0" err="1"/>
              <a:t>i.MinQty</a:t>
            </a:r>
            <a:r>
              <a:rPr lang="en-US" sz="700" dirty="0"/>
              <a:t> , </a:t>
            </a:r>
            <a:r>
              <a:rPr lang="en-US" sz="700" dirty="0" err="1"/>
              <a:t>i.MaxQty</a:t>
            </a:r>
            <a:r>
              <a:rPr lang="en-US" sz="700" dirty="0"/>
              <a:t> FROM inserted AS </a:t>
            </a:r>
            <a:r>
              <a:rPr lang="en-US" sz="700" dirty="0" err="1"/>
              <a:t>i</a:t>
            </a:r>
            <a:r>
              <a:rPr lang="en-US" sz="700" dirty="0"/>
              <a:t>;</a:t>
            </a:r>
          </a:p>
          <a:p>
            <a:pPr>
              <a:spcAft>
                <a:spcPts val="600"/>
              </a:spcAft>
            </a:pPr>
            <a:r>
              <a:rPr lang="en-US" sz="700" dirty="0"/>
              <a:t>    DECLARE @Description AS </a:t>
            </a:r>
            <a:r>
              <a:rPr lang="en-US" sz="700" dirty="0" err="1"/>
              <a:t>nvarchar</a:t>
            </a:r>
            <a:r>
              <a:rPr lang="en-US" sz="700" dirty="0"/>
              <a:t>( 510 ) , @</a:t>
            </a:r>
            <a:r>
              <a:rPr lang="en-US" sz="700" dirty="0" err="1"/>
              <a:t>DiscountPct</a:t>
            </a:r>
            <a:r>
              <a:rPr lang="en-US" sz="700" dirty="0"/>
              <a:t> AS </a:t>
            </a:r>
            <a:r>
              <a:rPr lang="en-US" sz="700" dirty="0" err="1"/>
              <a:t>smallmoney</a:t>
            </a:r>
            <a:r>
              <a:rPr lang="en-US" sz="700" dirty="0"/>
              <a:t> , @Type AS </a:t>
            </a:r>
            <a:r>
              <a:rPr lang="en-US" sz="700" dirty="0" err="1"/>
              <a:t>nvarchar</a:t>
            </a:r>
            <a:r>
              <a:rPr lang="en-US" sz="700" dirty="0"/>
              <a:t>( 100 ) , @Category AS </a:t>
            </a:r>
            <a:r>
              <a:rPr lang="en-US" sz="700" dirty="0" err="1"/>
              <a:t>nvarchar</a:t>
            </a:r>
            <a:r>
              <a:rPr lang="en-US" sz="700" dirty="0"/>
              <a:t>( 100 ) , @</a:t>
            </a:r>
            <a:r>
              <a:rPr lang="en-US" sz="700" dirty="0" err="1"/>
              <a:t>StartDate</a:t>
            </a:r>
            <a:r>
              <a:rPr lang="en-US" sz="700" dirty="0"/>
              <a:t> AS </a:t>
            </a:r>
            <a:r>
              <a:rPr lang="en-US" sz="700" dirty="0" err="1"/>
              <a:t>datetime</a:t>
            </a:r>
            <a:r>
              <a:rPr lang="en-US" sz="700" dirty="0"/>
              <a:t> , @</a:t>
            </a:r>
            <a:r>
              <a:rPr lang="en-US" sz="700" dirty="0" err="1"/>
              <a:t>EndDate</a:t>
            </a:r>
            <a:r>
              <a:rPr lang="en-US" sz="700" dirty="0"/>
              <a:t> AS </a:t>
            </a:r>
            <a:r>
              <a:rPr lang="en-US" sz="700" dirty="0" err="1"/>
              <a:t>datetime</a:t>
            </a:r>
            <a:r>
              <a:rPr lang="en-US" sz="700" dirty="0"/>
              <a:t> , @</a:t>
            </a:r>
            <a:r>
              <a:rPr lang="en-US" sz="700" dirty="0" err="1"/>
              <a:t>MinQty</a:t>
            </a:r>
            <a:r>
              <a:rPr lang="en-US" sz="700" dirty="0"/>
              <a:t> AS </a:t>
            </a:r>
            <a:r>
              <a:rPr lang="en-US" sz="700" dirty="0" err="1"/>
              <a:t>int</a:t>
            </a:r>
            <a:r>
              <a:rPr lang="en-US" sz="700" dirty="0"/>
              <a:t> , @</a:t>
            </a:r>
            <a:r>
              <a:rPr lang="en-US" sz="700" dirty="0" err="1"/>
              <a:t>MaxQty</a:t>
            </a:r>
            <a:r>
              <a:rPr lang="en-US" sz="700" dirty="0"/>
              <a:t> AS </a:t>
            </a:r>
            <a:r>
              <a:rPr lang="en-US" sz="700" dirty="0" err="1"/>
              <a:t>int</a:t>
            </a:r>
            <a:r>
              <a:rPr lang="en-US" sz="700" dirty="0"/>
              <a:t> , @</a:t>
            </a:r>
            <a:r>
              <a:rPr lang="en-US" sz="700" dirty="0" err="1"/>
              <a:t>nCount</a:t>
            </a:r>
            <a:r>
              <a:rPr lang="en-US" sz="700" dirty="0"/>
              <a:t> AS </a:t>
            </a:r>
            <a:r>
              <a:rPr lang="en-US" sz="700" dirty="0" err="1"/>
              <a:t>int</a:t>
            </a:r>
            <a:r>
              <a:rPr lang="en-US" sz="700" dirty="0"/>
              <a:t> , @</a:t>
            </a:r>
            <a:r>
              <a:rPr lang="en-US" sz="700" dirty="0" err="1"/>
              <a:t>sPrtMsg</a:t>
            </a:r>
            <a:r>
              <a:rPr lang="en-US" sz="700" dirty="0"/>
              <a:t> AS </a:t>
            </a:r>
            <a:r>
              <a:rPr lang="en-US" sz="700" dirty="0" err="1"/>
              <a:t>nvarchar</a:t>
            </a:r>
            <a:r>
              <a:rPr lang="en-US" sz="700" dirty="0"/>
              <a:t>( 1024 );</a:t>
            </a:r>
          </a:p>
          <a:p>
            <a:pPr>
              <a:spcAft>
                <a:spcPts val="600"/>
              </a:spcAft>
            </a:pPr>
            <a:r>
              <a:rPr lang="en-US" sz="700" dirty="0"/>
              <a:t>    OPEN </a:t>
            </a:r>
            <a:r>
              <a:rPr lang="en-US" sz="700" dirty="0" err="1"/>
              <a:t>OfferCursor</a:t>
            </a:r>
            <a:r>
              <a:rPr lang="en-US" sz="700" dirty="0"/>
              <a:t>;</a:t>
            </a:r>
          </a:p>
          <a:p>
            <a:pPr>
              <a:spcAft>
                <a:spcPts val="600"/>
              </a:spcAft>
            </a:pPr>
            <a:r>
              <a:rPr lang="en-US" sz="700" dirty="0"/>
              <a:t>    FETCH NEXT FROM </a:t>
            </a:r>
            <a:r>
              <a:rPr lang="en-US" sz="700" dirty="0" err="1"/>
              <a:t>OfferCursor</a:t>
            </a:r>
            <a:r>
              <a:rPr lang="en-US" sz="700" dirty="0"/>
              <a:t> INTO @Description , @</a:t>
            </a:r>
            <a:r>
              <a:rPr lang="en-US" sz="700" dirty="0" err="1"/>
              <a:t>DiscountPct</a:t>
            </a:r>
            <a:r>
              <a:rPr lang="en-US" sz="700" dirty="0"/>
              <a:t> , @Type , @Category , @</a:t>
            </a:r>
            <a:r>
              <a:rPr lang="en-US" sz="700" dirty="0" err="1"/>
              <a:t>StartDate</a:t>
            </a:r>
            <a:r>
              <a:rPr lang="en-US" sz="700" dirty="0"/>
              <a:t> , @</a:t>
            </a:r>
            <a:r>
              <a:rPr lang="en-US" sz="700" dirty="0" err="1"/>
              <a:t>EndDate</a:t>
            </a:r>
            <a:r>
              <a:rPr lang="en-US" sz="700" dirty="0"/>
              <a:t> , @</a:t>
            </a:r>
            <a:r>
              <a:rPr lang="en-US" sz="700" dirty="0" err="1"/>
              <a:t>MinQty</a:t>
            </a:r>
            <a:r>
              <a:rPr lang="en-US" sz="700" dirty="0"/>
              <a:t> , @</a:t>
            </a:r>
            <a:r>
              <a:rPr lang="en-US" sz="700" dirty="0" err="1"/>
              <a:t>MaxQty</a:t>
            </a:r>
            <a:r>
              <a:rPr lang="en-US" sz="700" dirty="0"/>
              <a:t>;</a:t>
            </a:r>
          </a:p>
          <a:p>
            <a:pPr>
              <a:spcAft>
                <a:spcPts val="600"/>
              </a:spcAft>
            </a:pPr>
            <a:r>
              <a:rPr lang="en-US" sz="700" dirty="0"/>
              <a:t>    WHILE @@</a:t>
            </a:r>
            <a:r>
              <a:rPr lang="en-US" sz="700" dirty="0" err="1"/>
              <a:t>fetch_status</a:t>
            </a:r>
            <a:r>
              <a:rPr lang="en-US" sz="700" dirty="0"/>
              <a:t> = 0</a:t>
            </a:r>
          </a:p>
          <a:p>
            <a:pPr>
              <a:spcAft>
                <a:spcPts val="600"/>
              </a:spcAft>
            </a:pPr>
            <a:r>
              <a:rPr lang="en-US" sz="700" dirty="0"/>
              <a:t>        BEGIN</a:t>
            </a:r>
          </a:p>
          <a:p>
            <a:pPr>
              <a:spcAft>
                <a:spcPts val="600"/>
              </a:spcAft>
            </a:pPr>
            <a:r>
              <a:rPr lang="en-US" sz="700" dirty="0"/>
              <a:t>            IF @Type = 'No Discount' BEGIN GOTO </a:t>
            </a:r>
            <a:r>
              <a:rPr lang="en-US" sz="700" dirty="0" err="1"/>
              <a:t>SkipOffers</a:t>
            </a:r>
            <a:r>
              <a:rPr lang="en-US" sz="700" dirty="0"/>
              <a:t> END;</a:t>
            </a:r>
          </a:p>
          <a:p>
            <a:pPr>
              <a:spcAft>
                <a:spcPts val="600"/>
              </a:spcAft>
            </a:pPr>
            <a:r>
              <a:rPr lang="en-US" sz="700" dirty="0"/>
              <a:t>            IF @Type = 'New Product BEGIN GOTO </a:t>
            </a:r>
            <a:r>
              <a:rPr lang="en-US" sz="700" dirty="0" err="1"/>
              <a:t>SkipOffers</a:t>
            </a:r>
            <a:r>
              <a:rPr lang="en-US" sz="700" dirty="0"/>
              <a:t>  END;</a:t>
            </a:r>
          </a:p>
          <a:p>
            <a:pPr>
              <a:spcAft>
                <a:spcPts val="600"/>
              </a:spcAft>
            </a:pPr>
            <a:r>
              <a:rPr lang="en-US" sz="700" dirty="0"/>
              <a:t>            SELECT @</a:t>
            </a:r>
            <a:r>
              <a:rPr lang="en-US" sz="700" dirty="0" err="1"/>
              <a:t>nCount</a:t>
            </a:r>
            <a:r>
              <a:rPr lang="en-US" sz="700" dirty="0"/>
              <a:t> = 0;</a:t>
            </a:r>
          </a:p>
          <a:p>
            <a:pPr>
              <a:spcAft>
                <a:spcPts val="600"/>
              </a:spcAft>
            </a:pPr>
            <a:r>
              <a:rPr lang="en-US" sz="700" dirty="0"/>
              <a:t>            SELECT @</a:t>
            </a:r>
            <a:r>
              <a:rPr lang="en-US" sz="700" dirty="0" err="1"/>
              <a:t>nCount</a:t>
            </a:r>
            <a:r>
              <a:rPr lang="en-US" sz="700" dirty="0"/>
              <a:t> = COUNT(*) FROM </a:t>
            </a:r>
            <a:r>
              <a:rPr lang="en-US" sz="700" dirty="0" err="1"/>
              <a:t>Sales.SpecialOffer</a:t>
            </a:r>
            <a:r>
              <a:rPr lang="en-US" sz="700" dirty="0"/>
              <a:t> WHERE Category = @Category AND </a:t>
            </a:r>
            <a:r>
              <a:rPr lang="en-US" sz="700" dirty="0" err="1"/>
              <a:t>DiscountPct</a:t>
            </a:r>
            <a:r>
              <a:rPr lang="en-US" sz="700" dirty="0"/>
              <a:t> = @</a:t>
            </a:r>
            <a:r>
              <a:rPr lang="en-US" sz="700" dirty="0" err="1"/>
              <a:t>DiscountPct</a:t>
            </a:r>
            <a:r>
              <a:rPr lang="en-US" sz="700" dirty="0"/>
              <a:t> AND Type = @Type AND (</a:t>
            </a:r>
            <a:r>
              <a:rPr lang="en-US" sz="700" dirty="0" err="1"/>
              <a:t>StartDate</a:t>
            </a:r>
            <a:r>
              <a:rPr lang="en-US" sz="700" dirty="0"/>
              <a:t> &gt;= @</a:t>
            </a:r>
            <a:r>
              <a:rPr lang="en-US" sz="700" dirty="0" err="1"/>
              <a:t>StartDate</a:t>
            </a:r>
            <a:r>
              <a:rPr lang="en-US" sz="700" dirty="0"/>
              <a:t> AND </a:t>
            </a:r>
            <a:r>
              <a:rPr lang="en-US" sz="700" dirty="0" err="1"/>
              <a:t>EndDate</a:t>
            </a:r>
            <a:r>
              <a:rPr lang="en-US" sz="700" dirty="0"/>
              <a:t> &lt;= @</a:t>
            </a:r>
            <a:r>
              <a:rPr lang="en-US" sz="700" dirty="0" err="1"/>
              <a:t>EndDate</a:t>
            </a:r>
            <a:r>
              <a:rPr lang="en-US" sz="700" dirty="0"/>
              <a:t> OR </a:t>
            </a:r>
            <a:r>
              <a:rPr lang="en-US" sz="700" dirty="0" err="1"/>
              <a:t>EndDate</a:t>
            </a:r>
            <a:r>
              <a:rPr lang="en-US" sz="700" dirty="0"/>
              <a:t> &gt;= @</a:t>
            </a:r>
            <a:r>
              <a:rPr lang="en-US" sz="700" dirty="0" err="1"/>
              <a:t>StartDate</a:t>
            </a:r>
            <a:r>
              <a:rPr lang="en-US" sz="700" dirty="0"/>
              <a:t> AND </a:t>
            </a:r>
            <a:r>
              <a:rPr lang="en-US" sz="700" dirty="0" err="1"/>
              <a:t>StartDate</a:t>
            </a:r>
            <a:r>
              <a:rPr lang="en-US" sz="700" dirty="0"/>
              <a:t> &lt; @</a:t>
            </a:r>
            <a:r>
              <a:rPr lang="en-US" sz="700" dirty="0" err="1"/>
              <a:t>EndDate</a:t>
            </a:r>
            <a:r>
              <a:rPr lang="en-US" sz="700" dirty="0"/>
              <a:t>) HAVING COUNT( * ) &gt; 1;</a:t>
            </a:r>
          </a:p>
          <a:p>
            <a:pPr>
              <a:spcAft>
                <a:spcPts val="600"/>
              </a:spcAft>
            </a:pPr>
            <a:r>
              <a:rPr lang="en-US" sz="700" dirty="0"/>
              <a:t>            IF @</a:t>
            </a:r>
            <a:r>
              <a:rPr lang="en-US" sz="700" dirty="0" err="1"/>
              <a:t>nCount</a:t>
            </a:r>
            <a:r>
              <a:rPr lang="en-US" sz="700" dirty="0"/>
              <a:t> &gt; 1</a:t>
            </a:r>
          </a:p>
          <a:p>
            <a:pPr>
              <a:spcAft>
                <a:spcPts val="600"/>
              </a:spcAft>
            </a:pPr>
            <a:r>
              <a:rPr lang="en-US" sz="700" dirty="0"/>
              <a:t>                BEGIN</a:t>
            </a:r>
          </a:p>
          <a:p>
            <a:pPr>
              <a:spcAft>
                <a:spcPts val="600"/>
              </a:spcAft>
            </a:pPr>
            <a:r>
              <a:rPr lang="en-US" sz="700" dirty="0"/>
              <a:t>                    SELECT @</a:t>
            </a:r>
            <a:r>
              <a:rPr lang="en-US" sz="700" dirty="0" err="1"/>
              <a:t>sPrtMsg</a:t>
            </a:r>
            <a:r>
              <a:rPr lang="en-US" sz="700" dirty="0"/>
              <a:t> = '      There is another Special Offer record in effect for ' + RTRIM( @Category ) + ' ' + RTRIM( @Type ) + ' ' + RTRIM( CONVERT( char , @</a:t>
            </a:r>
            <a:r>
              <a:rPr lang="en-US" sz="700" dirty="0" err="1"/>
              <a:t>StartDate</a:t>
            </a:r>
            <a:r>
              <a:rPr lang="en-US" sz="700" dirty="0"/>
              <a:t> , 1 )) + '-' + RTRIM( CONVERT( char , @</a:t>
            </a:r>
            <a:r>
              <a:rPr lang="en-US" sz="700" dirty="0" err="1"/>
              <a:t>EndDate</a:t>
            </a:r>
            <a:r>
              <a:rPr lang="en-US" sz="700" dirty="0"/>
              <a:t> , 1 )) + ' ' + @</a:t>
            </a:r>
            <a:r>
              <a:rPr lang="en-US" sz="700" dirty="0" err="1"/>
              <a:t>DiscountPct</a:t>
            </a:r>
            <a:r>
              <a:rPr lang="en-US" sz="700" dirty="0"/>
              <a:t> + ' Discount               ';</a:t>
            </a:r>
          </a:p>
          <a:p>
            <a:pPr>
              <a:spcAft>
                <a:spcPts val="600"/>
              </a:spcAft>
            </a:pPr>
            <a:r>
              <a:rPr lang="en-US" sz="700" dirty="0"/>
              <a:t>                    RAISERROR( @</a:t>
            </a:r>
            <a:r>
              <a:rPr lang="en-US" sz="700" dirty="0" err="1"/>
              <a:t>sPrtMsg</a:t>
            </a:r>
            <a:r>
              <a:rPr lang="en-US" sz="700" dirty="0"/>
              <a:t> , 16 , 1 );</a:t>
            </a:r>
          </a:p>
          <a:p>
            <a:pPr>
              <a:spcAft>
                <a:spcPts val="600"/>
              </a:spcAft>
            </a:pPr>
            <a:r>
              <a:rPr lang="en-US" sz="700" dirty="0"/>
              <a:t>                    ROLLBACK TRANSACTION;</a:t>
            </a:r>
          </a:p>
          <a:p>
            <a:pPr>
              <a:spcAft>
                <a:spcPts val="600"/>
              </a:spcAft>
            </a:pPr>
            <a:r>
              <a:rPr lang="en-US" sz="700" dirty="0"/>
              <a:t>                    GOTO </a:t>
            </a:r>
            <a:r>
              <a:rPr lang="en-US" sz="700" dirty="0" err="1"/>
              <a:t>SkipOffers</a:t>
            </a:r>
            <a:r>
              <a:rPr lang="en-US" sz="700" dirty="0"/>
              <a:t>;</a:t>
            </a:r>
          </a:p>
          <a:p>
            <a:pPr>
              <a:spcAft>
                <a:spcPts val="600"/>
              </a:spcAft>
            </a:pPr>
            <a:r>
              <a:rPr lang="en-US" sz="700" dirty="0"/>
              <a:t>                END;</a:t>
            </a:r>
          </a:p>
          <a:p>
            <a:pPr>
              <a:spcAft>
                <a:spcPts val="600"/>
              </a:spcAft>
            </a:pPr>
            <a:r>
              <a:rPr lang="en-US" sz="700" dirty="0"/>
              <a:t>            </a:t>
            </a:r>
            <a:r>
              <a:rPr lang="en-US" sz="700" dirty="0" err="1"/>
              <a:t>SkipOffers</a:t>
            </a:r>
            <a:r>
              <a:rPr lang="en-US" sz="700" dirty="0"/>
              <a:t>:</a:t>
            </a:r>
          </a:p>
          <a:p>
            <a:pPr>
              <a:spcAft>
                <a:spcPts val="600"/>
              </a:spcAft>
            </a:pPr>
            <a:r>
              <a:rPr lang="en-US" sz="700" dirty="0"/>
              <a:t>            FETCH NEXT FROM </a:t>
            </a:r>
            <a:r>
              <a:rPr lang="en-US" sz="700" dirty="0" err="1"/>
              <a:t>OfferCursor</a:t>
            </a:r>
            <a:r>
              <a:rPr lang="en-US" sz="700" dirty="0"/>
              <a:t> INTO @Description , @</a:t>
            </a:r>
            <a:r>
              <a:rPr lang="en-US" sz="700" dirty="0" err="1"/>
              <a:t>DiscountPct</a:t>
            </a:r>
            <a:r>
              <a:rPr lang="en-US" sz="700" dirty="0"/>
              <a:t> , @Type , @Category , @</a:t>
            </a:r>
            <a:r>
              <a:rPr lang="en-US" sz="700" dirty="0" err="1"/>
              <a:t>StartDate</a:t>
            </a:r>
            <a:r>
              <a:rPr lang="en-US" sz="700" dirty="0"/>
              <a:t> , @</a:t>
            </a:r>
            <a:r>
              <a:rPr lang="en-US" sz="700" dirty="0" err="1"/>
              <a:t>EndDate</a:t>
            </a:r>
            <a:r>
              <a:rPr lang="en-US" sz="700" dirty="0"/>
              <a:t> , @</a:t>
            </a:r>
            <a:r>
              <a:rPr lang="en-US" sz="700" dirty="0" err="1"/>
              <a:t>MinQty</a:t>
            </a:r>
            <a:r>
              <a:rPr lang="en-US" sz="700" dirty="0"/>
              <a:t> , @</a:t>
            </a:r>
            <a:r>
              <a:rPr lang="en-US" sz="700" dirty="0" err="1"/>
              <a:t>MaxQty</a:t>
            </a:r>
            <a:r>
              <a:rPr lang="en-US" sz="700" dirty="0"/>
              <a:t>;</a:t>
            </a:r>
          </a:p>
          <a:p>
            <a:pPr>
              <a:spcAft>
                <a:spcPts val="600"/>
              </a:spcAft>
            </a:pPr>
            <a:r>
              <a:rPr lang="en-US" sz="700" dirty="0"/>
              <a:t>        END;</a:t>
            </a:r>
          </a:p>
          <a:p>
            <a:pPr>
              <a:spcAft>
                <a:spcPts val="600"/>
              </a:spcAft>
            </a:pPr>
            <a:r>
              <a:rPr lang="en-US" sz="700" dirty="0"/>
              <a:t>    CLOSE </a:t>
            </a:r>
            <a:r>
              <a:rPr lang="en-US" sz="700" dirty="0" err="1"/>
              <a:t>OfferCursor</a:t>
            </a:r>
            <a:r>
              <a:rPr lang="en-US" sz="700" dirty="0"/>
              <a:t>;</a:t>
            </a:r>
          </a:p>
          <a:p>
            <a:pPr>
              <a:spcAft>
                <a:spcPts val="600"/>
              </a:spcAft>
            </a:pPr>
            <a:r>
              <a:rPr lang="en-US" sz="700" dirty="0"/>
              <a:t>    DEALLOCATE </a:t>
            </a:r>
            <a:r>
              <a:rPr lang="en-US" sz="700" dirty="0" err="1"/>
              <a:t>OfferCursor</a:t>
            </a:r>
            <a:r>
              <a:rPr lang="en-US" sz="700" dirty="0"/>
              <a:t>;</a:t>
            </a:r>
          </a:p>
          <a:p>
            <a:pPr>
              <a:spcAft>
                <a:spcPts val="600"/>
              </a:spcAft>
            </a:pPr>
            <a:r>
              <a:rPr lang="en-US" sz="700" dirty="0"/>
              <a:t>END;</a:t>
            </a:r>
          </a:p>
          <a:p>
            <a:endParaRPr lang="en-US" dirty="0"/>
          </a:p>
        </p:txBody>
      </p:sp>
    </p:spTree>
    <p:extLst>
      <p:ext uri="{BB962C8B-B14F-4D97-AF65-F5344CB8AC3E}">
        <p14:creationId xmlns:p14="http://schemas.microsoft.com/office/powerpoint/2010/main" val="4871566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Cursors</a:t>
            </a:r>
            <a:endParaRPr lang="en-US" dirty="0"/>
          </a:p>
        </p:txBody>
      </p:sp>
      <p:sp>
        <p:nvSpPr>
          <p:cNvPr id="3" name="Content Placeholder 2"/>
          <p:cNvSpPr>
            <a:spLocks noGrp="1"/>
          </p:cNvSpPr>
          <p:nvPr>
            <p:ph idx="1"/>
          </p:nvPr>
        </p:nvSpPr>
        <p:spPr>
          <a:xfrm>
            <a:off x="628650" y="838201"/>
            <a:ext cx="7886700" cy="5338762"/>
          </a:xfrm>
        </p:spPr>
        <p:txBody>
          <a:bodyPr anchor="ctr">
            <a:normAutofit/>
          </a:bodyPr>
          <a:lstStyle/>
          <a:p>
            <a:r>
              <a:rPr lang="en-US" dirty="0" smtClean="0"/>
              <a:t>Sometimes they are required</a:t>
            </a:r>
          </a:p>
          <a:p>
            <a:r>
              <a:rPr lang="en-US" dirty="0" smtClean="0"/>
              <a:t>If declared properly, they are better than WHILE loops</a:t>
            </a:r>
          </a:p>
          <a:p>
            <a:r>
              <a:rPr lang="en-US" dirty="0" smtClean="0"/>
              <a:t>DECLARE Cursor CURSOR </a:t>
            </a:r>
            <a:r>
              <a:rPr lang="en-US" sz="5400" dirty="0" smtClean="0"/>
              <a:t/>
            </a:r>
            <a:br>
              <a:rPr lang="en-US" sz="5400" dirty="0" smtClean="0"/>
            </a:br>
            <a:r>
              <a:rPr lang="en-US" sz="8000" b="1" dirty="0" smtClean="0">
                <a:solidFill>
                  <a:srgbClr val="C00000"/>
                </a:solidFill>
              </a:rPr>
              <a:t>STATIC FORWARD_ONLY</a:t>
            </a:r>
          </a:p>
        </p:txBody>
      </p:sp>
    </p:spTree>
    <p:extLst>
      <p:ext uri="{BB962C8B-B14F-4D97-AF65-F5344CB8AC3E}">
        <p14:creationId xmlns:p14="http://schemas.microsoft.com/office/powerpoint/2010/main" val="17240770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Cursors</a:t>
            </a:r>
            <a:endParaRPr lang="en-US" dirty="0"/>
          </a:p>
        </p:txBody>
      </p:sp>
      <p:sp>
        <p:nvSpPr>
          <p:cNvPr id="3" name="Content Placeholder 2"/>
          <p:cNvSpPr>
            <a:spLocks noGrp="1"/>
          </p:cNvSpPr>
          <p:nvPr>
            <p:ph idx="1"/>
          </p:nvPr>
        </p:nvSpPr>
        <p:spPr>
          <a:xfrm>
            <a:off x="628650" y="838201"/>
            <a:ext cx="7886700" cy="5338762"/>
          </a:xfrm>
        </p:spPr>
        <p:txBody>
          <a:bodyPr anchor="ctr">
            <a:normAutofit/>
          </a:bodyPr>
          <a:lstStyle/>
          <a:p>
            <a:r>
              <a:rPr lang="en-US" dirty="0" smtClean="0"/>
              <a:t>Sometimes they are required</a:t>
            </a:r>
          </a:p>
          <a:p>
            <a:r>
              <a:rPr lang="en-US" dirty="0" smtClean="0"/>
              <a:t>If declared properly, they are better than WHILE loops</a:t>
            </a:r>
          </a:p>
          <a:p>
            <a:r>
              <a:rPr lang="en-US" dirty="0" smtClean="0"/>
              <a:t>DECLARE Cursor CURSOR </a:t>
            </a:r>
            <a:r>
              <a:rPr lang="en-US" sz="5400" dirty="0" smtClean="0"/>
              <a:t/>
            </a:r>
            <a:br>
              <a:rPr lang="en-US" sz="5400" dirty="0" smtClean="0"/>
            </a:br>
            <a:r>
              <a:rPr lang="en-US" sz="8000" b="1" dirty="0" smtClean="0">
                <a:solidFill>
                  <a:srgbClr val="C00000"/>
                </a:solidFill>
              </a:rPr>
              <a:t>FAST_FORWARD</a:t>
            </a:r>
          </a:p>
        </p:txBody>
      </p:sp>
    </p:spTree>
    <p:extLst>
      <p:ext uri="{BB962C8B-B14F-4D97-AF65-F5344CB8AC3E}">
        <p14:creationId xmlns:p14="http://schemas.microsoft.com/office/powerpoint/2010/main" val="19213359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4" name="Rectangle 3"/>
          <p:cNvSpPr/>
          <p:nvPr/>
        </p:nvSpPr>
        <p:spPr>
          <a:xfrm>
            <a:off x="457200" y="4571999"/>
            <a:ext cx="7886700" cy="173989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4800" b="1" u="sng" dirty="0" smtClean="0"/>
              <a:t>Looping is NOT a SQL concept</a:t>
            </a:r>
            <a:endParaRPr lang="en-US" sz="4800" b="1" u="sng" dirty="0"/>
          </a:p>
        </p:txBody>
      </p:sp>
      <p:sp>
        <p:nvSpPr>
          <p:cNvPr id="3" name="Content Placeholder 2"/>
          <p:cNvSpPr>
            <a:spLocks noGrp="1"/>
          </p:cNvSpPr>
          <p:nvPr>
            <p:ph idx="1"/>
          </p:nvPr>
        </p:nvSpPr>
        <p:spPr/>
        <p:txBody>
          <a:bodyPr anchor="ctr">
            <a:normAutofit fontScale="85000" lnSpcReduction="20000"/>
          </a:bodyPr>
          <a:lstStyle/>
          <a:p>
            <a:pPr>
              <a:buFont typeface="Wingdings" panose="05000000000000000000" pitchFamily="2" charset="2"/>
              <a:buChar char="Ø"/>
            </a:pPr>
            <a:r>
              <a:rPr lang="en-US" sz="3600" dirty="0" smtClean="0"/>
              <a:t>RBAR – Row By Agonizing Row</a:t>
            </a:r>
          </a:p>
          <a:p>
            <a:pPr>
              <a:buFont typeface="Wingdings" panose="05000000000000000000" pitchFamily="2" charset="2"/>
              <a:buChar char="Ø"/>
            </a:pPr>
            <a:endParaRPr lang="en-US" sz="3600" dirty="0" smtClean="0"/>
          </a:p>
          <a:p>
            <a:pPr>
              <a:buFont typeface="Wingdings" panose="05000000000000000000" pitchFamily="2" charset="2"/>
              <a:buChar char="Ø"/>
            </a:pPr>
            <a:r>
              <a:rPr lang="en-US" sz="3600" dirty="0" smtClean="0"/>
              <a:t>Cursors are curses</a:t>
            </a:r>
          </a:p>
          <a:p>
            <a:pPr>
              <a:buFont typeface="Wingdings" panose="05000000000000000000" pitchFamily="2" charset="2"/>
              <a:buChar char="Ø"/>
            </a:pPr>
            <a:endParaRPr lang="en-US" sz="3600" dirty="0" smtClean="0"/>
          </a:p>
          <a:p>
            <a:pPr>
              <a:buFont typeface="Wingdings" panose="05000000000000000000" pitchFamily="2" charset="2"/>
              <a:buChar char="Ø"/>
            </a:pPr>
            <a:r>
              <a:rPr lang="en-US" sz="3600" dirty="0" smtClean="0"/>
              <a:t>While loops take a while (and are WORSE than Cursors)</a:t>
            </a:r>
          </a:p>
          <a:p>
            <a:pPr>
              <a:buFont typeface="Wingdings" panose="05000000000000000000" pitchFamily="2" charset="2"/>
              <a:buChar char="Ø"/>
            </a:pPr>
            <a:endParaRPr lang="en-US" sz="3600" dirty="0" smtClean="0"/>
          </a:p>
          <a:p>
            <a:pPr>
              <a:buFont typeface="Wingdings" panose="05000000000000000000" pitchFamily="2" charset="2"/>
              <a:buChar char="Ø"/>
            </a:pPr>
            <a:r>
              <a:rPr lang="en-US" sz="3600" dirty="0" smtClean="0"/>
              <a:t>Functions cause non-SARG</a:t>
            </a:r>
          </a:p>
          <a:p>
            <a:pPr>
              <a:buFont typeface="Wingdings" panose="05000000000000000000" pitchFamily="2" charset="2"/>
              <a:buChar char="Ø"/>
            </a:pPr>
            <a:endParaRPr lang="en-US" sz="3600" dirty="0" smtClean="0"/>
          </a:p>
          <a:p>
            <a:pPr>
              <a:buFont typeface="Wingdings" panose="05000000000000000000" pitchFamily="2" charset="2"/>
              <a:buChar char="Ø"/>
            </a:pPr>
            <a:r>
              <a:rPr lang="en-US" sz="3600" dirty="0" smtClean="0"/>
              <a:t>SARG – Search </a:t>
            </a:r>
            <a:r>
              <a:rPr lang="en-US" sz="3600" dirty="0" err="1" smtClean="0"/>
              <a:t>ARGuments</a:t>
            </a:r>
            <a:endParaRPr lang="en-US" sz="3600" dirty="0"/>
          </a:p>
        </p:txBody>
      </p:sp>
    </p:spTree>
    <p:extLst>
      <p:ext uri="{BB962C8B-B14F-4D97-AF65-F5344CB8AC3E}">
        <p14:creationId xmlns:p14="http://schemas.microsoft.com/office/powerpoint/2010/main" val="2883617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SARG important?</a:t>
            </a:r>
            <a:endParaRPr lang="en-US"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181600" y="328038"/>
            <a:ext cx="3640571" cy="5652840"/>
          </a:xfrm>
        </p:spPr>
      </p:pic>
      <p:sp>
        <p:nvSpPr>
          <p:cNvPr id="4" name="Footer Placeholder 3"/>
          <p:cNvSpPr>
            <a:spLocks noGrp="1"/>
          </p:cNvSpPr>
          <p:nvPr>
            <p:ph type="ftr" sz="quarter" idx="11"/>
          </p:nvPr>
        </p:nvSpPr>
        <p:spPr>
          <a:xfrm>
            <a:off x="628650" y="6356351"/>
            <a:ext cx="7886700" cy="365125"/>
          </a:xfrm>
        </p:spPr>
        <p:txBody>
          <a:bodyPr/>
          <a:lstStyle/>
          <a:p>
            <a:r>
              <a:rPr lang="fr-FR" dirty="0" smtClean="0">
                <a:solidFill>
                  <a:prstClr val="black">
                    <a:tint val="75000"/>
                  </a:prstClr>
                </a:solidFill>
              </a:rPr>
              <a:t>Image: http://commons.wikimedia.org/wiki/File:US_Navy_031113-N-5862D-015_Gunnery_Sgt._Duane_Hanson,_from_Wausau,_Fla.,_is_a_Drill_Instructor_at_Officer_Candidate_School.jpg</a:t>
            </a:r>
            <a:endParaRPr lang="en-US" dirty="0">
              <a:solidFill>
                <a:prstClr val="black">
                  <a:tint val="75000"/>
                </a:prstClr>
              </a:solidFill>
            </a:endParaRPr>
          </a:p>
        </p:txBody>
      </p:sp>
      <p:sp>
        <p:nvSpPr>
          <p:cNvPr id="7" name="TextBox 6"/>
          <p:cNvSpPr txBox="1"/>
          <p:nvPr/>
        </p:nvSpPr>
        <p:spPr>
          <a:xfrm>
            <a:off x="441034" y="1905000"/>
            <a:ext cx="4451931" cy="3046988"/>
          </a:xfrm>
          <a:prstGeom prst="rect">
            <a:avLst/>
          </a:prstGeom>
          <a:noFill/>
        </p:spPr>
        <p:txBody>
          <a:bodyPr wrap="square" rtlCol="0">
            <a:spAutoFit/>
          </a:bodyPr>
          <a:lstStyle/>
          <a:p>
            <a:pPr marL="457200" indent="-457200">
              <a:buFont typeface="Arial" panose="020B0604020202020204" pitchFamily="34" charset="0"/>
              <a:buChar char="•"/>
            </a:pPr>
            <a:r>
              <a:rPr lang="en-US" sz="3200" dirty="0" smtClean="0"/>
              <a:t>Allows indexes to work</a:t>
            </a:r>
          </a:p>
          <a:p>
            <a:pPr marL="457200" indent="-457200">
              <a:buFont typeface="Arial" panose="020B0604020202020204" pitchFamily="34" charset="0"/>
              <a:buChar char="•"/>
            </a:pPr>
            <a:endParaRPr lang="en-US" sz="3200" dirty="0" smtClean="0"/>
          </a:p>
          <a:p>
            <a:pPr marL="457200" indent="-457200">
              <a:buFont typeface="Arial" panose="020B0604020202020204" pitchFamily="34" charset="0"/>
              <a:buChar char="•"/>
            </a:pPr>
            <a:r>
              <a:rPr lang="en-US" sz="3200" dirty="0" smtClean="0"/>
              <a:t>Picks the best plan</a:t>
            </a:r>
          </a:p>
          <a:p>
            <a:pPr marL="457200" indent="-457200">
              <a:buFont typeface="Arial" panose="020B0604020202020204" pitchFamily="34" charset="0"/>
              <a:buChar char="•"/>
            </a:pPr>
            <a:endParaRPr lang="en-US" sz="3200" dirty="0" smtClean="0"/>
          </a:p>
          <a:p>
            <a:pPr marL="457200" indent="-457200">
              <a:buFont typeface="Arial" panose="020B0604020202020204" pitchFamily="34" charset="0"/>
              <a:buChar char="•"/>
            </a:pPr>
            <a:r>
              <a:rPr lang="en-US" sz="3200" dirty="0" smtClean="0"/>
              <a:t>Easiest way to fix poor performance</a:t>
            </a:r>
            <a:endParaRPr lang="en-US" sz="3200" dirty="0"/>
          </a:p>
        </p:txBody>
      </p:sp>
    </p:spTree>
    <p:extLst>
      <p:ext uri="{BB962C8B-B14F-4D97-AF65-F5344CB8AC3E}">
        <p14:creationId xmlns:p14="http://schemas.microsoft.com/office/powerpoint/2010/main" val="119284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What is wrong here?</a:t>
            </a:r>
            <a:endParaRPr lang="en-US" dirty="0"/>
          </a:p>
        </p:txBody>
      </p:sp>
      <p:sp>
        <p:nvSpPr>
          <p:cNvPr id="3" name="Content Placeholder 2"/>
          <p:cNvSpPr>
            <a:spLocks noGrp="1"/>
          </p:cNvSpPr>
          <p:nvPr>
            <p:ph idx="1"/>
          </p:nvPr>
        </p:nvSpPr>
        <p:spPr>
          <a:xfrm>
            <a:off x="628650" y="838201"/>
            <a:ext cx="7886700" cy="5338762"/>
          </a:xfrm>
        </p:spPr>
        <p:txBody>
          <a:bodyPr anchor="ctr"/>
          <a:lstStyle/>
          <a:p>
            <a:pPr marL="0" indent="0">
              <a:buNone/>
            </a:pPr>
            <a:r>
              <a:rPr lang="en-US" sz="2400" dirty="0">
                <a:solidFill>
                  <a:srgbClr val="0000FF"/>
                </a:solidFill>
                <a:latin typeface="Consolas" panose="020B0609020204030204" pitchFamily="49" charset="0"/>
              </a:rPr>
              <a:t>SELECT</a:t>
            </a:r>
            <a:r>
              <a:rPr lang="en-US" sz="2400" dirty="0">
                <a:solidFill>
                  <a:prstClr val="black"/>
                </a:solidFill>
                <a:latin typeface="Consolas" panose="020B0609020204030204" pitchFamily="49" charset="0"/>
              </a:rPr>
              <a:t> </a:t>
            </a:r>
            <a:r>
              <a:rPr lang="en-US" sz="2400" dirty="0" err="1">
                <a:solidFill>
                  <a:prstClr val="black"/>
                </a:solidFill>
                <a:latin typeface="Consolas" panose="020B0609020204030204" pitchFamily="49" charset="0"/>
              </a:rPr>
              <a:t>SalesOrderID</a:t>
            </a:r>
            <a:endParaRPr lang="en-US" sz="2400" dirty="0">
              <a:solidFill>
                <a:prstClr val="black"/>
              </a:solidFill>
              <a:latin typeface="Consolas" panose="020B0609020204030204" pitchFamily="49" charset="0"/>
            </a:endParaRPr>
          </a:p>
          <a:p>
            <a:pPr marL="0" indent="0">
              <a:buNone/>
            </a:pPr>
            <a:r>
              <a:rPr lang="en-US" sz="2400" dirty="0">
                <a:solidFill>
                  <a:prstClr val="black"/>
                </a:solidFill>
                <a:latin typeface="Consolas" panose="020B0609020204030204" pitchFamily="49" charset="0"/>
              </a:rPr>
              <a:t>  </a:t>
            </a:r>
            <a:r>
              <a:rPr lang="en-US" sz="2400" dirty="0">
                <a:solidFill>
                  <a:srgbClr val="0000FF"/>
                </a:solidFill>
                <a:latin typeface="Consolas" panose="020B0609020204030204" pitchFamily="49" charset="0"/>
              </a:rPr>
              <a:t>FROM</a:t>
            </a:r>
            <a:r>
              <a:rPr lang="en-US" sz="2400" dirty="0">
                <a:solidFill>
                  <a:prstClr val="black"/>
                </a:solidFill>
                <a:latin typeface="Consolas" panose="020B0609020204030204" pitchFamily="49" charset="0"/>
              </a:rPr>
              <a:t> </a:t>
            </a:r>
            <a:r>
              <a:rPr lang="en-US" sz="2400" dirty="0" err="1">
                <a:solidFill>
                  <a:prstClr val="black"/>
                </a:solidFill>
                <a:latin typeface="Consolas" panose="020B0609020204030204" pitchFamily="49" charset="0"/>
              </a:rPr>
              <a:t>Sales</a:t>
            </a:r>
            <a:r>
              <a:rPr lang="en-US" sz="2400" dirty="0" err="1">
                <a:solidFill>
                  <a:srgbClr val="808080"/>
                </a:solidFill>
                <a:latin typeface="Consolas" panose="020B0609020204030204" pitchFamily="49" charset="0"/>
              </a:rPr>
              <a:t>.</a:t>
            </a:r>
            <a:r>
              <a:rPr lang="en-US" sz="2400" dirty="0" err="1">
                <a:solidFill>
                  <a:prstClr val="black"/>
                </a:solidFill>
                <a:latin typeface="Consolas" panose="020B0609020204030204" pitchFamily="49" charset="0"/>
              </a:rPr>
              <a:t>SalesOrderHeader</a:t>
            </a:r>
            <a:endParaRPr lang="en-US" sz="2400" dirty="0">
              <a:solidFill>
                <a:prstClr val="black"/>
              </a:solidFill>
              <a:latin typeface="Consolas" panose="020B0609020204030204" pitchFamily="49" charset="0"/>
            </a:endParaRPr>
          </a:p>
          <a:p>
            <a:pPr marL="0" indent="0">
              <a:buNone/>
            </a:pPr>
            <a:r>
              <a:rPr lang="en-US" sz="2400" dirty="0">
                <a:solidFill>
                  <a:prstClr val="black"/>
                </a:solidFill>
                <a:latin typeface="Consolas" panose="020B0609020204030204" pitchFamily="49" charset="0"/>
              </a:rPr>
              <a:t>  </a:t>
            </a:r>
            <a:r>
              <a:rPr lang="en-US" sz="2400" dirty="0">
                <a:solidFill>
                  <a:srgbClr val="0000FF"/>
                </a:solidFill>
                <a:latin typeface="Consolas" panose="020B0609020204030204" pitchFamily="49" charset="0"/>
              </a:rPr>
              <a:t>WHERE</a:t>
            </a:r>
            <a:r>
              <a:rPr lang="en-US" sz="2400" dirty="0">
                <a:solidFill>
                  <a:prstClr val="black"/>
                </a:solidFill>
                <a:latin typeface="Consolas" panose="020B0609020204030204" pitchFamily="49" charset="0"/>
              </a:rPr>
              <a:t> </a:t>
            </a:r>
            <a:r>
              <a:rPr lang="en-US" sz="2400" dirty="0">
                <a:solidFill>
                  <a:srgbClr val="FF00FF"/>
                </a:solidFill>
                <a:latin typeface="Consolas" panose="020B0609020204030204" pitchFamily="49" charset="0"/>
              </a:rPr>
              <a:t>CAST</a:t>
            </a:r>
            <a:r>
              <a:rPr lang="en-US" sz="2400" dirty="0">
                <a:solidFill>
                  <a:srgbClr val="808080"/>
                </a:solidFill>
                <a:latin typeface="Consolas" panose="020B0609020204030204" pitchFamily="49" charset="0"/>
              </a:rPr>
              <a:t>(</a:t>
            </a:r>
            <a:r>
              <a:rPr lang="en-US" sz="2400" dirty="0">
                <a:solidFill>
                  <a:prstClr val="black"/>
                </a:solidFill>
                <a:latin typeface="Consolas" panose="020B0609020204030204" pitchFamily="49" charset="0"/>
              </a:rPr>
              <a:t> </a:t>
            </a:r>
            <a:r>
              <a:rPr lang="en-US" sz="2400" dirty="0">
                <a:solidFill>
                  <a:srgbClr val="FF00FF"/>
                </a:solidFill>
                <a:latin typeface="Consolas" panose="020B0609020204030204" pitchFamily="49" charset="0"/>
              </a:rPr>
              <a:t>CONVERT</a:t>
            </a:r>
            <a:r>
              <a:rPr lang="en-US" sz="2400" dirty="0">
                <a:solidFill>
                  <a:srgbClr val="808080"/>
                </a:solidFill>
                <a:latin typeface="Consolas" panose="020B0609020204030204" pitchFamily="49" charset="0"/>
              </a:rPr>
              <a:t>(</a:t>
            </a:r>
            <a:r>
              <a:rPr lang="en-US" sz="2400" dirty="0">
                <a:solidFill>
                  <a:prstClr val="black"/>
                </a:solidFill>
                <a:latin typeface="Consolas" panose="020B0609020204030204" pitchFamily="49" charset="0"/>
              </a:rPr>
              <a:t> </a:t>
            </a:r>
            <a:r>
              <a:rPr lang="en-US" sz="2400" dirty="0">
                <a:solidFill>
                  <a:srgbClr val="0000FF"/>
                </a:solidFill>
                <a:latin typeface="Consolas" panose="020B0609020204030204" pitchFamily="49" charset="0"/>
              </a:rPr>
              <a:t>char</a:t>
            </a:r>
            <a:r>
              <a:rPr lang="en-US" sz="2400" dirty="0">
                <a:solidFill>
                  <a:srgbClr val="808080"/>
                </a:solidFill>
                <a:latin typeface="Consolas" panose="020B0609020204030204" pitchFamily="49" charset="0"/>
              </a:rPr>
              <a:t>(</a:t>
            </a:r>
            <a:r>
              <a:rPr lang="en-US" sz="2400" dirty="0">
                <a:solidFill>
                  <a:prstClr val="black"/>
                </a:solidFill>
                <a:latin typeface="Consolas" panose="020B0609020204030204" pitchFamily="49" charset="0"/>
              </a:rPr>
              <a:t> 8 </a:t>
            </a:r>
            <a:r>
              <a:rPr lang="en-US" sz="2400" dirty="0">
                <a:solidFill>
                  <a:srgbClr val="808080"/>
                </a:solidFill>
                <a:latin typeface="Consolas" panose="020B0609020204030204" pitchFamily="49" charset="0"/>
              </a:rPr>
              <a:t>)</a:t>
            </a:r>
            <a:r>
              <a:rPr lang="en-US" sz="2400" dirty="0">
                <a:solidFill>
                  <a:prstClr val="black"/>
                </a:solidFill>
                <a:latin typeface="Consolas" panose="020B0609020204030204" pitchFamily="49" charset="0"/>
              </a:rPr>
              <a:t> </a:t>
            </a:r>
            <a:r>
              <a:rPr lang="en-US" sz="2400" dirty="0">
                <a:solidFill>
                  <a:srgbClr val="808080"/>
                </a:solidFill>
                <a:latin typeface="Consolas" panose="020B0609020204030204" pitchFamily="49" charset="0"/>
              </a:rPr>
              <a:t>,</a:t>
            </a:r>
            <a:r>
              <a:rPr lang="en-US" sz="2400" dirty="0">
                <a:solidFill>
                  <a:prstClr val="black"/>
                </a:solidFill>
                <a:latin typeface="Consolas" panose="020B0609020204030204" pitchFamily="49" charset="0"/>
              </a:rPr>
              <a:t> </a:t>
            </a:r>
            <a:r>
              <a:rPr lang="en-US" sz="2400" dirty="0">
                <a:solidFill>
                  <a:srgbClr val="FF00FF"/>
                </a:solidFill>
                <a:latin typeface="Consolas" panose="020B0609020204030204" pitchFamily="49" charset="0"/>
              </a:rPr>
              <a:t>ISNULL</a:t>
            </a:r>
            <a:r>
              <a:rPr lang="en-US" sz="2400" dirty="0">
                <a:solidFill>
                  <a:srgbClr val="808080"/>
                </a:solidFill>
                <a:latin typeface="Consolas" panose="020B0609020204030204" pitchFamily="49" charset="0"/>
              </a:rPr>
              <a:t>(</a:t>
            </a:r>
            <a:r>
              <a:rPr lang="en-US" sz="2400" dirty="0">
                <a:solidFill>
                  <a:prstClr val="black"/>
                </a:solidFill>
                <a:latin typeface="Consolas" panose="020B0609020204030204" pitchFamily="49" charset="0"/>
              </a:rPr>
              <a:t> </a:t>
            </a:r>
            <a:r>
              <a:rPr lang="en-US" sz="2400" dirty="0" err="1">
                <a:solidFill>
                  <a:prstClr val="black"/>
                </a:solidFill>
                <a:latin typeface="Consolas" panose="020B0609020204030204" pitchFamily="49" charset="0"/>
              </a:rPr>
              <a:t>shipdate</a:t>
            </a:r>
            <a:r>
              <a:rPr lang="en-US" sz="2400" dirty="0">
                <a:solidFill>
                  <a:prstClr val="black"/>
                </a:solidFill>
                <a:latin typeface="Consolas" panose="020B0609020204030204" pitchFamily="49" charset="0"/>
              </a:rPr>
              <a:t> </a:t>
            </a:r>
            <a:r>
              <a:rPr lang="en-US" sz="2400" dirty="0">
                <a:solidFill>
                  <a:srgbClr val="808080"/>
                </a:solidFill>
                <a:latin typeface="Consolas" panose="020B0609020204030204" pitchFamily="49" charset="0"/>
              </a:rPr>
              <a:t>,</a:t>
            </a:r>
            <a:r>
              <a:rPr lang="en-US" sz="2400" dirty="0">
                <a:solidFill>
                  <a:prstClr val="black"/>
                </a:solidFill>
                <a:latin typeface="Consolas" panose="020B0609020204030204" pitchFamily="49" charset="0"/>
              </a:rPr>
              <a:t> </a:t>
            </a:r>
            <a:r>
              <a:rPr lang="en-US" sz="2400" dirty="0" err="1">
                <a:solidFill>
                  <a:prstClr val="black"/>
                </a:solidFill>
                <a:latin typeface="Consolas" panose="020B0609020204030204" pitchFamily="49" charset="0"/>
              </a:rPr>
              <a:t>orderdate</a:t>
            </a:r>
            <a:r>
              <a:rPr lang="en-US" sz="2400" dirty="0">
                <a:solidFill>
                  <a:prstClr val="black"/>
                </a:solidFill>
                <a:latin typeface="Consolas" panose="020B0609020204030204" pitchFamily="49" charset="0"/>
              </a:rPr>
              <a:t> </a:t>
            </a:r>
            <a:r>
              <a:rPr lang="en-US" sz="2400" dirty="0">
                <a:solidFill>
                  <a:srgbClr val="808080"/>
                </a:solidFill>
                <a:latin typeface="Consolas" panose="020B0609020204030204" pitchFamily="49" charset="0"/>
              </a:rPr>
              <a:t>)</a:t>
            </a:r>
            <a:r>
              <a:rPr lang="en-US" sz="2400" dirty="0">
                <a:solidFill>
                  <a:prstClr val="black"/>
                </a:solidFill>
                <a:latin typeface="Consolas" panose="020B0609020204030204" pitchFamily="49" charset="0"/>
              </a:rPr>
              <a:t> </a:t>
            </a:r>
            <a:r>
              <a:rPr lang="en-US" sz="2400" dirty="0">
                <a:solidFill>
                  <a:srgbClr val="808080"/>
                </a:solidFill>
                <a:latin typeface="Consolas" panose="020B0609020204030204" pitchFamily="49" charset="0"/>
              </a:rPr>
              <a:t>,</a:t>
            </a:r>
            <a:r>
              <a:rPr lang="en-US" sz="2400" dirty="0">
                <a:solidFill>
                  <a:prstClr val="black"/>
                </a:solidFill>
                <a:latin typeface="Consolas" panose="020B0609020204030204" pitchFamily="49" charset="0"/>
              </a:rPr>
              <a:t> 112 </a:t>
            </a:r>
            <a:r>
              <a:rPr lang="en-US" sz="2400" dirty="0" smtClean="0">
                <a:solidFill>
                  <a:srgbClr val="808080"/>
                </a:solidFill>
                <a:latin typeface="Consolas" panose="020B0609020204030204" pitchFamily="49" charset="0"/>
              </a:rPr>
              <a:t>) </a:t>
            </a:r>
            <a:r>
              <a:rPr lang="en-US" sz="2400" dirty="0" smtClean="0">
                <a:solidFill>
                  <a:srgbClr val="0000FF"/>
                </a:solidFill>
                <a:latin typeface="Consolas" panose="020B0609020204030204" pitchFamily="49" charset="0"/>
              </a:rPr>
              <a:t>AS</a:t>
            </a:r>
            <a:r>
              <a:rPr lang="en-US" sz="2400" dirty="0" smtClean="0">
                <a:solidFill>
                  <a:prstClr val="black"/>
                </a:solidFill>
                <a:latin typeface="Consolas" panose="020B0609020204030204" pitchFamily="49" charset="0"/>
              </a:rPr>
              <a:t> </a:t>
            </a:r>
            <a:r>
              <a:rPr lang="en-US" sz="2400" dirty="0" err="1">
                <a:solidFill>
                  <a:srgbClr val="0000FF"/>
                </a:solidFill>
                <a:latin typeface="Consolas" panose="020B0609020204030204" pitchFamily="49" charset="0"/>
              </a:rPr>
              <a:t>datetime</a:t>
            </a:r>
            <a:r>
              <a:rPr lang="en-US" sz="2400" dirty="0">
                <a:solidFill>
                  <a:prstClr val="black"/>
                </a:solidFill>
                <a:latin typeface="Consolas" panose="020B0609020204030204" pitchFamily="49" charset="0"/>
              </a:rPr>
              <a:t> </a:t>
            </a:r>
            <a:r>
              <a:rPr lang="en-US" sz="2400" dirty="0" smtClean="0">
                <a:solidFill>
                  <a:srgbClr val="808080"/>
                </a:solidFill>
                <a:latin typeface="Consolas" panose="020B0609020204030204" pitchFamily="49" charset="0"/>
              </a:rPr>
              <a:t>) BETWEEN</a:t>
            </a:r>
            <a:r>
              <a:rPr lang="en-US" sz="2400" dirty="0" smtClean="0">
                <a:solidFill>
                  <a:prstClr val="black"/>
                </a:solidFill>
                <a:latin typeface="Consolas" panose="020B0609020204030204" pitchFamily="49" charset="0"/>
              </a:rPr>
              <a:t> </a:t>
            </a:r>
            <a:r>
              <a:rPr lang="en-US" sz="2400" dirty="0">
                <a:solidFill>
                  <a:srgbClr val="FF0000"/>
                </a:solidFill>
                <a:latin typeface="Consolas" panose="020B0609020204030204" pitchFamily="49" charset="0"/>
              </a:rPr>
              <a:t>'2011-06-24'</a:t>
            </a:r>
            <a:r>
              <a:rPr lang="en-US" sz="2400" dirty="0">
                <a:solidFill>
                  <a:prstClr val="black"/>
                </a:solidFill>
                <a:latin typeface="Consolas" panose="020B0609020204030204" pitchFamily="49" charset="0"/>
              </a:rPr>
              <a:t> </a:t>
            </a:r>
            <a:r>
              <a:rPr lang="en-US" sz="2400" dirty="0">
                <a:solidFill>
                  <a:srgbClr val="808080"/>
                </a:solidFill>
                <a:latin typeface="Consolas" panose="020B0609020204030204" pitchFamily="49" charset="0"/>
              </a:rPr>
              <a:t>AND</a:t>
            </a:r>
            <a:r>
              <a:rPr lang="en-US" sz="2400" dirty="0">
                <a:solidFill>
                  <a:prstClr val="black"/>
                </a:solidFill>
                <a:latin typeface="Consolas" panose="020B0609020204030204" pitchFamily="49" charset="0"/>
              </a:rPr>
              <a:t> </a:t>
            </a:r>
            <a:r>
              <a:rPr lang="en-US" sz="2400" dirty="0">
                <a:solidFill>
                  <a:srgbClr val="FF0000"/>
                </a:solidFill>
                <a:latin typeface="Consolas" panose="020B0609020204030204" pitchFamily="49" charset="0"/>
              </a:rPr>
              <a:t>'2011-06-25'</a:t>
            </a:r>
            <a:endParaRPr lang="en-US" sz="2400" dirty="0">
              <a:solidFill>
                <a:prstClr val="black"/>
              </a:solidFill>
              <a:latin typeface="Consolas" panose="020B0609020204030204" pitchFamily="49" charset="0"/>
            </a:endParaRPr>
          </a:p>
          <a:p>
            <a:pPr marL="0" indent="0">
              <a:buNone/>
            </a:pPr>
            <a:r>
              <a:rPr lang="en-US" sz="2400" dirty="0">
                <a:solidFill>
                  <a:prstClr val="black"/>
                </a:solidFill>
                <a:latin typeface="Consolas" panose="020B0609020204030204" pitchFamily="49" charset="0"/>
              </a:rPr>
              <a:t>  </a:t>
            </a:r>
            <a:r>
              <a:rPr lang="en-US" sz="2400" dirty="0">
                <a:solidFill>
                  <a:srgbClr val="0000FF"/>
                </a:solidFill>
                <a:latin typeface="Consolas" panose="020B0609020204030204" pitchFamily="49" charset="0"/>
              </a:rPr>
              <a:t>ORDER</a:t>
            </a:r>
            <a:r>
              <a:rPr lang="en-US" sz="2400" dirty="0">
                <a:solidFill>
                  <a:prstClr val="black"/>
                </a:solidFill>
                <a:latin typeface="Consolas" panose="020B0609020204030204" pitchFamily="49" charset="0"/>
              </a:rPr>
              <a:t> </a:t>
            </a:r>
            <a:r>
              <a:rPr lang="en-US" sz="2400" dirty="0">
                <a:solidFill>
                  <a:srgbClr val="0000FF"/>
                </a:solidFill>
                <a:latin typeface="Consolas" panose="020B0609020204030204" pitchFamily="49" charset="0"/>
              </a:rPr>
              <a:t>BY</a:t>
            </a:r>
            <a:r>
              <a:rPr lang="en-US" sz="2400" dirty="0">
                <a:solidFill>
                  <a:prstClr val="black"/>
                </a:solidFill>
                <a:latin typeface="Consolas" panose="020B0609020204030204" pitchFamily="49" charset="0"/>
              </a:rPr>
              <a:t> </a:t>
            </a:r>
            <a:r>
              <a:rPr lang="en-US" sz="2400" dirty="0" err="1">
                <a:solidFill>
                  <a:prstClr val="black"/>
                </a:solidFill>
                <a:latin typeface="Consolas" panose="020B0609020204030204" pitchFamily="49" charset="0"/>
              </a:rPr>
              <a:t>SalesOrderID</a:t>
            </a:r>
            <a:r>
              <a:rPr lang="en-US" sz="2400" dirty="0">
                <a:solidFill>
                  <a:srgbClr val="80808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25100295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4" name="Rectangle 3"/>
          <p:cNvSpPr/>
          <p:nvPr/>
        </p:nvSpPr>
        <p:spPr>
          <a:xfrm>
            <a:off x="628650" y="3048000"/>
            <a:ext cx="7886700" cy="914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232961"/>
            <a:ext cx="7886700" cy="605240"/>
          </a:xfrm>
        </p:spPr>
        <p:txBody>
          <a:bodyPr/>
          <a:lstStyle/>
          <a:p>
            <a:r>
              <a:rPr lang="en-US" dirty="0" smtClean="0"/>
              <a:t>What is wrong here?</a:t>
            </a:r>
            <a:endParaRPr lang="en-US" dirty="0"/>
          </a:p>
        </p:txBody>
      </p:sp>
      <p:sp>
        <p:nvSpPr>
          <p:cNvPr id="3" name="Content Placeholder 2"/>
          <p:cNvSpPr>
            <a:spLocks noGrp="1"/>
          </p:cNvSpPr>
          <p:nvPr>
            <p:ph idx="1"/>
          </p:nvPr>
        </p:nvSpPr>
        <p:spPr>
          <a:xfrm>
            <a:off x="628650" y="838201"/>
            <a:ext cx="7886700" cy="5338762"/>
          </a:xfrm>
        </p:spPr>
        <p:txBody>
          <a:bodyPr anchor="ctr"/>
          <a:lstStyle/>
          <a:p>
            <a:pPr marL="0" indent="0">
              <a:buNone/>
            </a:pPr>
            <a:r>
              <a:rPr lang="en-US" sz="2400" dirty="0">
                <a:solidFill>
                  <a:srgbClr val="0000FF"/>
                </a:solidFill>
                <a:latin typeface="Consolas" panose="020B0609020204030204" pitchFamily="49" charset="0"/>
              </a:rPr>
              <a:t>SELECT</a:t>
            </a:r>
            <a:r>
              <a:rPr lang="en-US" sz="2400" dirty="0">
                <a:solidFill>
                  <a:prstClr val="black"/>
                </a:solidFill>
                <a:latin typeface="Consolas" panose="020B0609020204030204" pitchFamily="49" charset="0"/>
              </a:rPr>
              <a:t> </a:t>
            </a:r>
            <a:r>
              <a:rPr lang="en-US" sz="2400" dirty="0" err="1">
                <a:solidFill>
                  <a:prstClr val="black"/>
                </a:solidFill>
                <a:latin typeface="Consolas" panose="020B0609020204030204" pitchFamily="49" charset="0"/>
              </a:rPr>
              <a:t>SalesOrderID</a:t>
            </a:r>
            <a:endParaRPr lang="en-US" sz="2400" dirty="0">
              <a:solidFill>
                <a:prstClr val="black"/>
              </a:solidFill>
              <a:latin typeface="Consolas" panose="020B0609020204030204" pitchFamily="49" charset="0"/>
            </a:endParaRPr>
          </a:p>
          <a:p>
            <a:pPr marL="0" indent="0">
              <a:buNone/>
            </a:pPr>
            <a:r>
              <a:rPr lang="en-US" sz="2400" dirty="0">
                <a:solidFill>
                  <a:prstClr val="black"/>
                </a:solidFill>
                <a:latin typeface="Consolas" panose="020B0609020204030204" pitchFamily="49" charset="0"/>
              </a:rPr>
              <a:t>  </a:t>
            </a:r>
            <a:r>
              <a:rPr lang="en-US" sz="2400" dirty="0">
                <a:solidFill>
                  <a:srgbClr val="0000FF"/>
                </a:solidFill>
                <a:latin typeface="Consolas" panose="020B0609020204030204" pitchFamily="49" charset="0"/>
              </a:rPr>
              <a:t>FROM</a:t>
            </a:r>
            <a:r>
              <a:rPr lang="en-US" sz="2400" dirty="0">
                <a:solidFill>
                  <a:prstClr val="black"/>
                </a:solidFill>
                <a:latin typeface="Consolas" panose="020B0609020204030204" pitchFamily="49" charset="0"/>
              </a:rPr>
              <a:t> </a:t>
            </a:r>
            <a:r>
              <a:rPr lang="en-US" sz="2400" dirty="0" err="1">
                <a:solidFill>
                  <a:prstClr val="black"/>
                </a:solidFill>
                <a:latin typeface="Consolas" panose="020B0609020204030204" pitchFamily="49" charset="0"/>
              </a:rPr>
              <a:t>Sales</a:t>
            </a:r>
            <a:r>
              <a:rPr lang="en-US" sz="2400" dirty="0" err="1">
                <a:solidFill>
                  <a:srgbClr val="808080"/>
                </a:solidFill>
                <a:latin typeface="Consolas" panose="020B0609020204030204" pitchFamily="49" charset="0"/>
              </a:rPr>
              <a:t>.</a:t>
            </a:r>
            <a:r>
              <a:rPr lang="en-US" sz="2400" dirty="0" err="1">
                <a:solidFill>
                  <a:prstClr val="black"/>
                </a:solidFill>
                <a:latin typeface="Consolas" panose="020B0609020204030204" pitchFamily="49" charset="0"/>
              </a:rPr>
              <a:t>SalesOrderHeader</a:t>
            </a:r>
            <a:endParaRPr lang="en-US" sz="2400" dirty="0">
              <a:solidFill>
                <a:prstClr val="black"/>
              </a:solidFill>
              <a:latin typeface="Consolas" panose="020B0609020204030204" pitchFamily="49" charset="0"/>
            </a:endParaRPr>
          </a:p>
          <a:p>
            <a:pPr marL="0" indent="0">
              <a:buNone/>
            </a:pPr>
            <a:r>
              <a:rPr lang="en-US" sz="2400" dirty="0">
                <a:solidFill>
                  <a:prstClr val="black"/>
                </a:solidFill>
                <a:latin typeface="Consolas" panose="020B0609020204030204" pitchFamily="49" charset="0"/>
              </a:rPr>
              <a:t>  </a:t>
            </a:r>
            <a:r>
              <a:rPr lang="en-US" sz="2400" dirty="0">
                <a:solidFill>
                  <a:srgbClr val="0000FF"/>
                </a:solidFill>
                <a:latin typeface="Consolas" panose="020B0609020204030204" pitchFamily="49" charset="0"/>
              </a:rPr>
              <a:t>WHERE</a:t>
            </a:r>
            <a:r>
              <a:rPr lang="en-US" sz="2400" dirty="0">
                <a:solidFill>
                  <a:prstClr val="black"/>
                </a:solidFill>
                <a:latin typeface="Consolas" panose="020B0609020204030204" pitchFamily="49" charset="0"/>
              </a:rPr>
              <a:t> </a:t>
            </a:r>
            <a:r>
              <a:rPr lang="en-US" sz="2400" dirty="0">
                <a:solidFill>
                  <a:srgbClr val="FF00FF"/>
                </a:solidFill>
                <a:latin typeface="Consolas" panose="020B0609020204030204" pitchFamily="49" charset="0"/>
              </a:rPr>
              <a:t>CAST</a:t>
            </a:r>
            <a:r>
              <a:rPr lang="en-US" sz="2400" dirty="0">
                <a:solidFill>
                  <a:srgbClr val="808080"/>
                </a:solidFill>
                <a:latin typeface="Consolas" panose="020B0609020204030204" pitchFamily="49" charset="0"/>
              </a:rPr>
              <a:t>(</a:t>
            </a:r>
            <a:r>
              <a:rPr lang="en-US" sz="2400" dirty="0">
                <a:solidFill>
                  <a:prstClr val="black"/>
                </a:solidFill>
                <a:latin typeface="Consolas" panose="020B0609020204030204" pitchFamily="49" charset="0"/>
              </a:rPr>
              <a:t> </a:t>
            </a:r>
            <a:r>
              <a:rPr lang="en-US" sz="2400" dirty="0">
                <a:solidFill>
                  <a:srgbClr val="FF00FF"/>
                </a:solidFill>
                <a:latin typeface="Consolas" panose="020B0609020204030204" pitchFamily="49" charset="0"/>
              </a:rPr>
              <a:t>CONVERT</a:t>
            </a:r>
            <a:r>
              <a:rPr lang="en-US" sz="2400" dirty="0">
                <a:solidFill>
                  <a:srgbClr val="808080"/>
                </a:solidFill>
                <a:latin typeface="Consolas" panose="020B0609020204030204" pitchFamily="49" charset="0"/>
              </a:rPr>
              <a:t>(</a:t>
            </a:r>
            <a:r>
              <a:rPr lang="en-US" sz="2400" dirty="0">
                <a:solidFill>
                  <a:prstClr val="black"/>
                </a:solidFill>
                <a:latin typeface="Consolas" panose="020B0609020204030204" pitchFamily="49" charset="0"/>
              </a:rPr>
              <a:t> </a:t>
            </a:r>
            <a:r>
              <a:rPr lang="en-US" sz="2400" dirty="0">
                <a:solidFill>
                  <a:srgbClr val="0000FF"/>
                </a:solidFill>
                <a:latin typeface="Consolas" panose="020B0609020204030204" pitchFamily="49" charset="0"/>
              </a:rPr>
              <a:t>char</a:t>
            </a:r>
            <a:r>
              <a:rPr lang="en-US" sz="2400" dirty="0">
                <a:solidFill>
                  <a:srgbClr val="808080"/>
                </a:solidFill>
                <a:latin typeface="Consolas" panose="020B0609020204030204" pitchFamily="49" charset="0"/>
              </a:rPr>
              <a:t>(</a:t>
            </a:r>
            <a:r>
              <a:rPr lang="en-US" sz="2400" dirty="0">
                <a:solidFill>
                  <a:prstClr val="black"/>
                </a:solidFill>
                <a:latin typeface="Consolas" panose="020B0609020204030204" pitchFamily="49" charset="0"/>
              </a:rPr>
              <a:t> 8 </a:t>
            </a:r>
            <a:r>
              <a:rPr lang="en-US" sz="2400" dirty="0">
                <a:solidFill>
                  <a:srgbClr val="808080"/>
                </a:solidFill>
                <a:latin typeface="Consolas" panose="020B0609020204030204" pitchFamily="49" charset="0"/>
              </a:rPr>
              <a:t>)</a:t>
            </a:r>
            <a:r>
              <a:rPr lang="en-US" sz="2400" dirty="0">
                <a:solidFill>
                  <a:prstClr val="black"/>
                </a:solidFill>
                <a:latin typeface="Consolas" panose="020B0609020204030204" pitchFamily="49" charset="0"/>
              </a:rPr>
              <a:t> </a:t>
            </a:r>
            <a:r>
              <a:rPr lang="en-US" sz="2400" dirty="0">
                <a:solidFill>
                  <a:srgbClr val="808080"/>
                </a:solidFill>
                <a:latin typeface="Consolas" panose="020B0609020204030204" pitchFamily="49" charset="0"/>
              </a:rPr>
              <a:t>,</a:t>
            </a:r>
            <a:r>
              <a:rPr lang="en-US" sz="2400" dirty="0">
                <a:solidFill>
                  <a:prstClr val="black"/>
                </a:solidFill>
                <a:latin typeface="Consolas" panose="020B0609020204030204" pitchFamily="49" charset="0"/>
              </a:rPr>
              <a:t> </a:t>
            </a:r>
            <a:r>
              <a:rPr lang="en-US" sz="2400" dirty="0">
                <a:solidFill>
                  <a:srgbClr val="FF00FF"/>
                </a:solidFill>
                <a:latin typeface="Consolas" panose="020B0609020204030204" pitchFamily="49" charset="0"/>
              </a:rPr>
              <a:t>ISNULL</a:t>
            </a:r>
            <a:r>
              <a:rPr lang="en-US" sz="2400" dirty="0">
                <a:solidFill>
                  <a:srgbClr val="808080"/>
                </a:solidFill>
                <a:latin typeface="Consolas" panose="020B0609020204030204" pitchFamily="49" charset="0"/>
              </a:rPr>
              <a:t>(</a:t>
            </a:r>
            <a:r>
              <a:rPr lang="en-US" sz="2400" dirty="0">
                <a:solidFill>
                  <a:prstClr val="black"/>
                </a:solidFill>
                <a:latin typeface="Consolas" panose="020B0609020204030204" pitchFamily="49" charset="0"/>
              </a:rPr>
              <a:t> </a:t>
            </a:r>
            <a:r>
              <a:rPr lang="en-US" sz="2400" dirty="0" err="1">
                <a:solidFill>
                  <a:prstClr val="black"/>
                </a:solidFill>
                <a:latin typeface="Consolas" panose="020B0609020204030204" pitchFamily="49" charset="0"/>
              </a:rPr>
              <a:t>shipdate</a:t>
            </a:r>
            <a:r>
              <a:rPr lang="en-US" sz="2400" dirty="0">
                <a:solidFill>
                  <a:prstClr val="black"/>
                </a:solidFill>
                <a:latin typeface="Consolas" panose="020B0609020204030204" pitchFamily="49" charset="0"/>
              </a:rPr>
              <a:t> </a:t>
            </a:r>
            <a:r>
              <a:rPr lang="en-US" sz="2400" dirty="0">
                <a:solidFill>
                  <a:srgbClr val="808080"/>
                </a:solidFill>
                <a:latin typeface="Consolas" panose="020B0609020204030204" pitchFamily="49" charset="0"/>
              </a:rPr>
              <a:t>,</a:t>
            </a:r>
            <a:r>
              <a:rPr lang="en-US" sz="2400" dirty="0">
                <a:solidFill>
                  <a:prstClr val="black"/>
                </a:solidFill>
                <a:latin typeface="Consolas" panose="020B0609020204030204" pitchFamily="49" charset="0"/>
              </a:rPr>
              <a:t> </a:t>
            </a:r>
            <a:r>
              <a:rPr lang="en-US" sz="2400" dirty="0" err="1">
                <a:solidFill>
                  <a:prstClr val="black"/>
                </a:solidFill>
                <a:latin typeface="Consolas" panose="020B0609020204030204" pitchFamily="49" charset="0"/>
              </a:rPr>
              <a:t>orderdate</a:t>
            </a:r>
            <a:r>
              <a:rPr lang="en-US" sz="2400" dirty="0">
                <a:solidFill>
                  <a:prstClr val="black"/>
                </a:solidFill>
                <a:latin typeface="Consolas" panose="020B0609020204030204" pitchFamily="49" charset="0"/>
              </a:rPr>
              <a:t> </a:t>
            </a:r>
            <a:r>
              <a:rPr lang="en-US" sz="2400" dirty="0">
                <a:solidFill>
                  <a:srgbClr val="808080"/>
                </a:solidFill>
                <a:latin typeface="Consolas" panose="020B0609020204030204" pitchFamily="49" charset="0"/>
              </a:rPr>
              <a:t>)</a:t>
            </a:r>
            <a:r>
              <a:rPr lang="en-US" sz="2400" dirty="0">
                <a:solidFill>
                  <a:prstClr val="black"/>
                </a:solidFill>
                <a:latin typeface="Consolas" panose="020B0609020204030204" pitchFamily="49" charset="0"/>
              </a:rPr>
              <a:t> </a:t>
            </a:r>
            <a:r>
              <a:rPr lang="en-US" sz="2400" dirty="0">
                <a:solidFill>
                  <a:srgbClr val="808080"/>
                </a:solidFill>
                <a:latin typeface="Consolas" panose="020B0609020204030204" pitchFamily="49" charset="0"/>
              </a:rPr>
              <a:t>,</a:t>
            </a:r>
            <a:r>
              <a:rPr lang="en-US" sz="2400" dirty="0">
                <a:solidFill>
                  <a:prstClr val="black"/>
                </a:solidFill>
                <a:latin typeface="Consolas" panose="020B0609020204030204" pitchFamily="49" charset="0"/>
              </a:rPr>
              <a:t> 112 </a:t>
            </a:r>
            <a:r>
              <a:rPr lang="en-US" sz="2400" dirty="0" smtClean="0">
                <a:solidFill>
                  <a:srgbClr val="808080"/>
                </a:solidFill>
                <a:latin typeface="Consolas" panose="020B0609020204030204" pitchFamily="49" charset="0"/>
              </a:rPr>
              <a:t>) </a:t>
            </a:r>
            <a:r>
              <a:rPr lang="en-US" sz="2400" dirty="0" smtClean="0">
                <a:solidFill>
                  <a:srgbClr val="0000FF"/>
                </a:solidFill>
                <a:latin typeface="Consolas" panose="020B0609020204030204" pitchFamily="49" charset="0"/>
              </a:rPr>
              <a:t>AS</a:t>
            </a:r>
            <a:r>
              <a:rPr lang="en-US" sz="2400" dirty="0" smtClean="0">
                <a:solidFill>
                  <a:prstClr val="black"/>
                </a:solidFill>
                <a:latin typeface="Consolas" panose="020B0609020204030204" pitchFamily="49" charset="0"/>
              </a:rPr>
              <a:t> </a:t>
            </a:r>
            <a:r>
              <a:rPr lang="en-US" sz="2400" dirty="0" err="1">
                <a:solidFill>
                  <a:srgbClr val="0000FF"/>
                </a:solidFill>
                <a:latin typeface="Consolas" panose="020B0609020204030204" pitchFamily="49" charset="0"/>
              </a:rPr>
              <a:t>datetime</a:t>
            </a:r>
            <a:r>
              <a:rPr lang="en-US" sz="2400" dirty="0">
                <a:solidFill>
                  <a:prstClr val="black"/>
                </a:solidFill>
                <a:latin typeface="Consolas" panose="020B0609020204030204" pitchFamily="49" charset="0"/>
              </a:rPr>
              <a:t> </a:t>
            </a:r>
            <a:r>
              <a:rPr lang="en-US" sz="2400" dirty="0" smtClean="0">
                <a:solidFill>
                  <a:srgbClr val="808080"/>
                </a:solidFill>
                <a:latin typeface="Consolas" panose="020B0609020204030204" pitchFamily="49" charset="0"/>
              </a:rPr>
              <a:t>) BETWEEN</a:t>
            </a:r>
            <a:r>
              <a:rPr lang="en-US" sz="2400" dirty="0" smtClean="0">
                <a:solidFill>
                  <a:prstClr val="black"/>
                </a:solidFill>
                <a:latin typeface="Consolas" panose="020B0609020204030204" pitchFamily="49" charset="0"/>
              </a:rPr>
              <a:t> </a:t>
            </a:r>
            <a:r>
              <a:rPr lang="en-US" sz="2400" dirty="0">
                <a:solidFill>
                  <a:srgbClr val="FF0000"/>
                </a:solidFill>
                <a:latin typeface="Consolas" panose="020B0609020204030204" pitchFamily="49" charset="0"/>
              </a:rPr>
              <a:t>'2011-06-24'</a:t>
            </a:r>
            <a:r>
              <a:rPr lang="en-US" sz="2400" dirty="0">
                <a:solidFill>
                  <a:prstClr val="black"/>
                </a:solidFill>
                <a:latin typeface="Consolas" panose="020B0609020204030204" pitchFamily="49" charset="0"/>
              </a:rPr>
              <a:t> </a:t>
            </a:r>
            <a:r>
              <a:rPr lang="en-US" sz="2400" dirty="0">
                <a:solidFill>
                  <a:srgbClr val="808080"/>
                </a:solidFill>
                <a:latin typeface="Consolas" panose="020B0609020204030204" pitchFamily="49" charset="0"/>
              </a:rPr>
              <a:t>AND</a:t>
            </a:r>
            <a:r>
              <a:rPr lang="en-US" sz="2400" dirty="0">
                <a:solidFill>
                  <a:prstClr val="black"/>
                </a:solidFill>
                <a:latin typeface="Consolas" panose="020B0609020204030204" pitchFamily="49" charset="0"/>
              </a:rPr>
              <a:t> </a:t>
            </a:r>
            <a:r>
              <a:rPr lang="en-US" sz="2400" dirty="0">
                <a:solidFill>
                  <a:srgbClr val="FF0000"/>
                </a:solidFill>
                <a:latin typeface="Consolas" panose="020B0609020204030204" pitchFamily="49" charset="0"/>
              </a:rPr>
              <a:t>'2011-06-25'</a:t>
            </a:r>
            <a:endParaRPr lang="en-US" sz="2400" dirty="0">
              <a:solidFill>
                <a:prstClr val="black"/>
              </a:solidFill>
              <a:latin typeface="Consolas" panose="020B0609020204030204" pitchFamily="49" charset="0"/>
            </a:endParaRPr>
          </a:p>
          <a:p>
            <a:pPr marL="0" indent="0">
              <a:buNone/>
            </a:pPr>
            <a:r>
              <a:rPr lang="en-US" sz="2400" dirty="0">
                <a:solidFill>
                  <a:prstClr val="black"/>
                </a:solidFill>
                <a:latin typeface="Consolas" panose="020B0609020204030204" pitchFamily="49" charset="0"/>
              </a:rPr>
              <a:t>  </a:t>
            </a:r>
            <a:r>
              <a:rPr lang="en-US" sz="2400" dirty="0">
                <a:solidFill>
                  <a:srgbClr val="0000FF"/>
                </a:solidFill>
                <a:latin typeface="Consolas" panose="020B0609020204030204" pitchFamily="49" charset="0"/>
              </a:rPr>
              <a:t>ORDER</a:t>
            </a:r>
            <a:r>
              <a:rPr lang="en-US" sz="2400" dirty="0">
                <a:solidFill>
                  <a:prstClr val="black"/>
                </a:solidFill>
                <a:latin typeface="Consolas" panose="020B0609020204030204" pitchFamily="49" charset="0"/>
              </a:rPr>
              <a:t> </a:t>
            </a:r>
            <a:r>
              <a:rPr lang="en-US" sz="2400" dirty="0">
                <a:solidFill>
                  <a:srgbClr val="0000FF"/>
                </a:solidFill>
                <a:latin typeface="Consolas" panose="020B0609020204030204" pitchFamily="49" charset="0"/>
              </a:rPr>
              <a:t>BY</a:t>
            </a:r>
            <a:r>
              <a:rPr lang="en-US" sz="2400" dirty="0">
                <a:solidFill>
                  <a:prstClr val="black"/>
                </a:solidFill>
                <a:latin typeface="Consolas" panose="020B0609020204030204" pitchFamily="49" charset="0"/>
              </a:rPr>
              <a:t> </a:t>
            </a:r>
            <a:r>
              <a:rPr lang="en-US" sz="2400" dirty="0" err="1">
                <a:solidFill>
                  <a:prstClr val="black"/>
                </a:solidFill>
                <a:latin typeface="Consolas" panose="020B0609020204030204" pitchFamily="49" charset="0"/>
              </a:rPr>
              <a:t>SalesOrderID</a:t>
            </a:r>
            <a:r>
              <a:rPr lang="en-US" sz="2400" dirty="0">
                <a:solidFill>
                  <a:srgbClr val="80808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34617355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Demo – Show, don’t just Tell</a:t>
            </a:r>
            <a:endParaRPr lang="en-US" dirty="0"/>
          </a:p>
        </p:txBody>
      </p:sp>
      <p:sp>
        <p:nvSpPr>
          <p:cNvPr id="3" name="Content Placeholder 2"/>
          <p:cNvSpPr>
            <a:spLocks noGrp="1"/>
          </p:cNvSpPr>
          <p:nvPr>
            <p:ph idx="1"/>
          </p:nvPr>
        </p:nvSpPr>
        <p:spPr>
          <a:xfrm>
            <a:off x="628650" y="838201"/>
            <a:ext cx="7886700" cy="5338762"/>
          </a:xfrm>
        </p:spPr>
        <p:txBody>
          <a:bodyPr anchor="ctr"/>
          <a:lstStyle/>
          <a:p>
            <a:pPr marL="0" indent="0">
              <a:buNone/>
            </a:pPr>
            <a:r>
              <a:rPr lang="en-US" sz="2400" dirty="0">
                <a:solidFill>
                  <a:srgbClr val="0000FF"/>
                </a:solidFill>
                <a:latin typeface="Consolas" panose="020B0609020204030204" pitchFamily="49" charset="0"/>
              </a:rPr>
              <a:t>SELECT</a:t>
            </a:r>
            <a:r>
              <a:rPr lang="en-US" sz="2400" dirty="0">
                <a:solidFill>
                  <a:prstClr val="black"/>
                </a:solidFill>
                <a:latin typeface="Consolas" panose="020B0609020204030204" pitchFamily="49" charset="0"/>
              </a:rPr>
              <a:t> </a:t>
            </a:r>
            <a:r>
              <a:rPr lang="en-US" sz="2400" dirty="0" err="1">
                <a:solidFill>
                  <a:prstClr val="black"/>
                </a:solidFill>
                <a:latin typeface="Consolas" panose="020B0609020204030204" pitchFamily="49" charset="0"/>
              </a:rPr>
              <a:t>SalesOrderID</a:t>
            </a:r>
            <a:endParaRPr lang="en-US" sz="2400" dirty="0">
              <a:solidFill>
                <a:prstClr val="black"/>
              </a:solidFill>
              <a:latin typeface="Consolas" panose="020B0609020204030204" pitchFamily="49" charset="0"/>
            </a:endParaRPr>
          </a:p>
          <a:p>
            <a:pPr marL="0" indent="0">
              <a:buNone/>
            </a:pPr>
            <a:r>
              <a:rPr lang="en-US" sz="2400" dirty="0">
                <a:solidFill>
                  <a:prstClr val="black"/>
                </a:solidFill>
                <a:latin typeface="Consolas" panose="020B0609020204030204" pitchFamily="49" charset="0"/>
              </a:rPr>
              <a:t>  </a:t>
            </a:r>
            <a:r>
              <a:rPr lang="en-US" sz="2400" dirty="0">
                <a:solidFill>
                  <a:srgbClr val="0000FF"/>
                </a:solidFill>
                <a:latin typeface="Consolas" panose="020B0609020204030204" pitchFamily="49" charset="0"/>
              </a:rPr>
              <a:t>FROM</a:t>
            </a:r>
            <a:r>
              <a:rPr lang="en-US" sz="2400" dirty="0">
                <a:solidFill>
                  <a:prstClr val="black"/>
                </a:solidFill>
                <a:latin typeface="Consolas" panose="020B0609020204030204" pitchFamily="49" charset="0"/>
              </a:rPr>
              <a:t> </a:t>
            </a:r>
            <a:r>
              <a:rPr lang="en-US" sz="2400" dirty="0" err="1">
                <a:solidFill>
                  <a:prstClr val="black"/>
                </a:solidFill>
                <a:latin typeface="Consolas" panose="020B0609020204030204" pitchFamily="49" charset="0"/>
              </a:rPr>
              <a:t>Sales</a:t>
            </a:r>
            <a:r>
              <a:rPr lang="en-US" sz="2400" dirty="0" err="1">
                <a:solidFill>
                  <a:srgbClr val="808080"/>
                </a:solidFill>
                <a:latin typeface="Consolas" panose="020B0609020204030204" pitchFamily="49" charset="0"/>
              </a:rPr>
              <a:t>.</a:t>
            </a:r>
            <a:r>
              <a:rPr lang="en-US" sz="2400" dirty="0" err="1">
                <a:solidFill>
                  <a:prstClr val="black"/>
                </a:solidFill>
                <a:latin typeface="Consolas" panose="020B0609020204030204" pitchFamily="49" charset="0"/>
              </a:rPr>
              <a:t>SalesOrderHeader</a:t>
            </a:r>
            <a:endParaRPr lang="en-US" sz="2400" dirty="0">
              <a:solidFill>
                <a:prstClr val="black"/>
              </a:solidFill>
              <a:latin typeface="Consolas" panose="020B0609020204030204" pitchFamily="49" charset="0"/>
            </a:endParaRPr>
          </a:p>
          <a:p>
            <a:pPr marL="0" indent="0">
              <a:buNone/>
            </a:pPr>
            <a:r>
              <a:rPr lang="en-US" sz="2400" dirty="0">
                <a:solidFill>
                  <a:prstClr val="black"/>
                </a:solidFill>
                <a:latin typeface="Consolas" panose="020B0609020204030204" pitchFamily="49" charset="0"/>
              </a:rPr>
              <a:t>  </a:t>
            </a:r>
            <a:r>
              <a:rPr lang="en-US" sz="2400" dirty="0">
                <a:solidFill>
                  <a:srgbClr val="0000FF"/>
                </a:solidFill>
                <a:latin typeface="Consolas" panose="020B0609020204030204" pitchFamily="49" charset="0"/>
              </a:rPr>
              <a:t>WHERE</a:t>
            </a:r>
            <a:r>
              <a:rPr lang="en-US" sz="2400" dirty="0">
                <a:solidFill>
                  <a:prstClr val="black"/>
                </a:solidFill>
                <a:latin typeface="Consolas" panose="020B0609020204030204" pitchFamily="49" charset="0"/>
              </a:rPr>
              <a:t> </a:t>
            </a:r>
            <a:r>
              <a:rPr lang="en-US" sz="2400" dirty="0" err="1">
                <a:solidFill>
                  <a:prstClr val="black"/>
                </a:solidFill>
                <a:latin typeface="Consolas" panose="020B0609020204030204" pitchFamily="49" charset="0"/>
              </a:rPr>
              <a:t>ShipDate</a:t>
            </a:r>
            <a:r>
              <a:rPr lang="en-US" sz="2400" dirty="0">
                <a:solidFill>
                  <a:prstClr val="black"/>
                </a:solidFill>
                <a:latin typeface="Consolas" panose="020B0609020204030204" pitchFamily="49" charset="0"/>
              </a:rPr>
              <a:t> </a:t>
            </a:r>
            <a:r>
              <a:rPr lang="en-US" sz="2400" dirty="0">
                <a:solidFill>
                  <a:srgbClr val="808080"/>
                </a:solidFill>
                <a:latin typeface="Consolas" panose="020B0609020204030204" pitchFamily="49" charset="0"/>
              </a:rPr>
              <a:t>BETWEEN</a:t>
            </a:r>
            <a:r>
              <a:rPr lang="en-US" sz="2400" dirty="0">
                <a:solidFill>
                  <a:prstClr val="black"/>
                </a:solidFill>
                <a:latin typeface="Consolas" panose="020B0609020204030204" pitchFamily="49" charset="0"/>
              </a:rPr>
              <a:t> </a:t>
            </a:r>
            <a:r>
              <a:rPr lang="en-US" sz="2400" dirty="0">
                <a:solidFill>
                  <a:srgbClr val="FF0000"/>
                </a:solidFill>
                <a:latin typeface="Consolas" panose="020B0609020204030204" pitchFamily="49" charset="0"/>
              </a:rPr>
              <a:t>'2011-06-24'</a:t>
            </a:r>
            <a:r>
              <a:rPr lang="en-US" sz="2400" dirty="0">
                <a:solidFill>
                  <a:prstClr val="black"/>
                </a:solidFill>
                <a:latin typeface="Consolas" panose="020B0609020204030204" pitchFamily="49" charset="0"/>
              </a:rPr>
              <a:t> </a:t>
            </a:r>
            <a:r>
              <a:rPr lang="en-US" sz="2400" dirty="0">
                <a:solidFill>
                  <a:srgbClr val="808080"/>
                </a:solidFill>
                <a:latin typeface="Consolas" panose="020B0609020204030204" pitchFamily="49" charset="0"/>
              </a:rPr>
              <a:t>AND</a:t>
            </a:r>
            <a:r>
              <a:rPr lang="en-US" sz="2400" dirty="0">
                <a:solidFill>
                  <a:prstClr val="black"/>
                </a:solidFill>
                <a:latin typeface="Consolas" panose="020B0609020204030204" pitchFamily="49" charset="0"/>
              </a:rPr>
              <a:t> </a:t>
            </a:r>
            <a:r>
              <a:rPr lang="en-US" sz="2400" dirty="0">
                <a:solidFill>
                  <a:srgbClr val="FF0000"/>
                </a:solidFill>
                <a:latin typeface="Consolas" panose="020B0609020204030204" pitchFamily="49" charset="0"/>
              </a:rPr>
              <a:t>'2011-06-25'</a:t>
            </a:r>
            <a:endParaRPr lang="en-US" sz="2400" dirty="0">
              <a:solidFill>
                <a:prstClr val="black"/>
              </a:solidFill>
              <a:latin typeface="Consolas" panose="020B0609020204030204" pitchFamily="49" charset="0"/>
            </a:endParaRPr>
          </a:p>
          <a:p>
            <a:pPr marL="0" indent="0">
              <a:buNone/>
            </a:pPr>
            <a:r>
              <a:rPr lang="en-US" sz="2400" dirty="0">
                <a:solidFill>
                  <a:prstClr val="black"/>
                </a:solidFill>
                <a:latin typeface="Consolas" panose="020B0609020204030204" pitchFamily="49" charset="0"/>
              </a:rPr>
              <a:t>     </a:t>
            </a:r>
            <a:r>
              <a:rPr lang="en-US" sz="2400" dirty="0">
                <a:solidFill>
                  <a:srgbClr val="808080"/>
                </a:solidFill>
                <a:latin typeface="Consolas" panose="020B0609020204030204" pitchFamily="49" charset="0"/>
              </a:rPr>
              <a:t>OR</a:t>
            </a:r>
            <a:r>
              <a:rPr lang="en-US" sz="2400" dirty="0">
                <a:solidFill>
                  <a:prstClr val="black"/>
                </a:solidFill>
                <a:latin typeface="Consolas" panose="020B0609020204030204" pitchFamily="49" charset="0"/>
              </a:rPr>
              <a:t> </a:t>
            </a:r>
            <a:r>
              <a:rPr lang="en-US" sz="2400" dirty="0" err="1">
                <a:solidFill>
                  <a:prstClr val="black"/>
                </a:solidFill>
                <a:latin typeface="Consolas" panose="020B0609020204030204" pitchFamily="49" charset="0"/>
              </a:rPr>
              <a:t>ShipDate</a:t>
            </a:r>
            <a:r>
              <a:rPr lang="en-US" sz="2400" dirty="0">
                <a:solidFill>
                  <a:prstClr val="black"/>
                </a:solidFill>
                <a:latin typeface="Consolas" panose="020B0609020204030204" pitchFamily="49" charset="0"/>
              </a:rPr>
              <a:t> </a:t>
            </a:r>
            <a:r>
              <a:rPr lang="en-US" sz="2400" dirty="0">
                <a:solidFill>
                  <a:srgbClr val="808080"/>
                </a:solidFill>
                <a:latin typeface="Consolas" panose="020B0609020204030204" pitchFamily="49" charset="0"/>
              </a:rPr>
              <a:t>IS</a:t>
            </a:r>
            <a:r>
              <a:rPr lang="en-US" sz="2400" dirty="0">
                <a:solidFill>
                  <a:prstClr val="black"/>
                </a:solidFill>
                <a:latin typeface="Consolas" panose="020B0609020204030204" pitchFamily="49" charset="0"/>
              </a:rPr>
              <a:t> </a:t>
            </a:r>
            <a:r>
              <a:rPr lang="en-US" sz="2400" dirty="0">
                <a:solidFill>
                  <a:srgbClr val="808080"/>
                </a:solidFill>
                <a:latin typeface="Consolas" panose="020B0609020204030204" pitchFamily="49" charset="0"/>
              </a:rPr>
              <a:t>NULL</a:t>
            </a:r>
            <a:endParaRPr lang="en-US" sz="2400" dirty="0">
              <a:solidFill>
                <a:prstClr val="black"/>
              </a:solidFill>
              <a:latin typeface="Consolas" panose="020B0609020204030204" pitchFamily="49" charset="0"/>
            </a:endParaRPr>
          </a:p>
          <a:p>
            <a:pPr marL="0" indent="0">
              <a:buNone/>
            </a:pPr>
            <a:r>
              <a:rPr lang="en-US" sz="2400" dirty="0">
                <a:solidFill>
                  <a:prstClr val="black"/>
                </a:solidFill>
                <a:latin typeface="Consolas" panose="020B0609020204030204" pitchFamily="49" charset="0"/>
              </a:rPr>
              <a:t>    </a:t>
            </a:r>
            <a:r>
              <a:rPr lang="en-US" sz="2400" dirty="0">
                <a:solidFill>
                  <a:srgbClr val="808080"/>
                </a:solidFill>
                <a:latin typeface="Consolas" panose="020B0609020204030204" pitchFamily="49" charset="0"/>
              </a:rPr>
              <a:t>AND</a:t>
            </a:r>
            <a:r>
              <a:rPr lang="en-US" sz="2400" dirty="0">
                <a:solidFill>
                  <a:prstClr val="black"/>
                </a:solidFill>
                <a:latin typeface="Consolas" panose="020B0609020204030204" pitchFamily="49" charset="0"/>
              </a:rPr>
              <a:t> </a:t>
            </a:r>
            <a:r>
              <a:rPr lang="en-US" sz="2400" dirty="0" err="1">
                <a:solidFill>
                  <a:prstClr val="black"/>
                </a:solidFill>
                <a:latin typeface="Consolas" panose="020B0609020204030204" pitchFamily="49" charset="0"/>
              </a:rPr>
              <a:t>OrderDate</a:t>
            </a:r>
            <a:r>
              <a:rPr lang="en-US" sz="2400" dirty="0">
                <a:solidFill>
                  <a:prstClr val="black"/>
                </a:solidFill>
                <a:latin typeface="Consolas" panose="020B0609020204030204" pitchFamily="49" charset="0"/>
              </a:rPr>
              <a:t> </a:t>
            </a:r>
            <a:r>
              <a:rPr lang="en-US" sz="2400" dirty="0">
                <a:solidFill>
                  <a:srgbClr val="808080"/>
                </a:solidFill>
                <a:latin typeface="Consolas" panose="020B0609020204030204" pitchFamily="49" charset="0"/>
              </a:rPr>
              <a:t>BETWEEN</a:t>
            </a:r>
            <a:r>
              <a:rPr lang="en-US" sz="2400" dirty="0">
                <a:solidFill>
                  <a:prstClr val="black"/>
                </a:solidFill>
                <a:latin typeface="Consolas" panose="020B0609020204030204" pitchFamily="49" charset="0"/>
              </a:rPr>
              <a:t> </a:t>
            </a:r>
            <a:r>
              <a:rPr lang="en-US" sz="2400" dirty="0">
                <a:solidFill>
                  <a:srgbClr val="FF0000"/>
                </a:solidFill>
                <a:latin typeface="Consolas" panose="020B0609020204030204" pitchFamily="49" charset="0"/>
              </a:rPr>
              <a:t>'2011-06-24'</a:t>
            </a:r>
            <a:r>
              <a:rPr lang="en-US" sz="2400" dirty="0">
                <a:solidFill>
                  <a:prstClr val="black"/>
                </a:solidFill>
                <a:latin typeface="Consolas" panose="020B0609020204030204" pitchFamily="49" charset="0"/>
              </a:rPr>
              <a:t> </a:t>
            </a:r>
            <a:r>
              <a:rPr lang="en-US" sz="2400" dirty="0">
                <a:solidFill>
                  <a:srgbClr val="808080"/>
                </a:solidFill>
                <a:latin typeface="Consolas" panose="020B0609020204030204" pitchFamily="49" charset="0"/>
              </a:rPr>
              <a:t>AND</a:t>
            </a:r>
            <a:r>
              <a:rPr lang="en-US" sz="2400" dirty="0">
                <a:solidFill>
                  <a:prstClr val="black"/>
                </a:solidFill>
                <a:latin typeface="Consolas" panose="020B0609020204030204" pitchFamily="49" charset="0"/>
              </a:rPr>
              <a:t> </a:t>
            </a:r>
            <a:r>
              <a:rPr lang="en-US" sz="2400" dirty="0">
                <a:solidFill>
                  <a:srgbClr val="FF0000"/>
                </a:solidFill>
                <a:latin typeface="Consolas" panose="020B0609020204030204" pitchFamily="49" charset="0"/>
              </a:rPr>
              <a:t>'2011-06-25'</a:t>
            </a:r>
            <a:endParaRPr lang="en-US" sz="2400" dirty="0">
              <a:solidFill>
                <a:prstClr val="black"/>
              </a:solidFill>
              <a:latin typeface="Consolas" panose="020B0609020204030204" pitchFamily="49" charset="0"/>
            </a:endParaRPr>
          </a:p>
          <a:p>
            <a:pPr marL="0" indent="0">
              <a:buNone/>
            </a:pPr>
            <a:r>
              <a:rPr lang="en-US" sz="2400" dirty="0">
                <a:solidFill>
                  <a:prstClr val="black"/>
                </a:solidFill>
                <a:latin typeface="Consolas" panose="020B0609020204030204" pitchFamily="49" charset="0"/>
              </a:rPr>
              <a:t>  </a:t>
            </a:r>
            <a:r>
              <a:rPr lang="en-US" sz="2400" dirty="0">
                <a:solidFill>
                  <a:srgbClr val="0000FF"/>
                </a:solidFill>
                <a:latin typeface="Consolas" panose="020B0609020204030204" pitchFamily="49" charset="0"/>
              </a:rPr>
              <a:t>ORDER</a:t>
            </a:r>
            <a:r>
              <a:rPr lang="en-US" sz="2400" dirty="0">
                <a:solidFill>
                  <a:prstClr val="black"/>
                </a:solidFill>
                <a:latin typeface="Consolas" panose="020B0609020204030204" pitchFamily="49" charset="0"/>
              </a:rPr>
              <a:t> </a:t>
            </a:r>
            <a:r>
              <a:rPr lang="en-US" sz="2400" dirty="0">
                <a:solidFill>
                  <a:srgbClr val="0000FF"/>
                </a:solidFill>
                <a:latin typeface="Consolas" panose="020B0609020204030204" pitchFamily="49" charset="0"/>
              </a:rPr>
              <a:t>BY</a:t>
            </a:r>
            <a:r>
              <a:rPr lang="en-US" sz="2400" dirty="0">
                <a:solidFill>
                  <a:prstClr val="black"/>
                </a:solidFill>
                <a:latin typeface="Consolas" panose="020B0609020204030204" pitchFamily="49" charset="0"/>
              </a:rPr>
              <a:t> </a:t>
            </a:r>
            <a:r>
              <a:rPr lang="en-US" sz="2400" dirty="0" err="1">
                <a:solidFill>
                  <a:prstClr val="black"/>
                </a:solidFill>
                <a:latin typeface="Consolas" panose="020B0609020204030204" pitchFamily="49" charset="0"/>
              </a:rPr>
              <a:t>SalesOrderID</a:t>
            </a:r>
            <a:r>
              <a:rPr lang="en-US" sz="2400" dirty="0">
                <a:solidFill>
                  <a:srgbClr val="80808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32366769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endParaRPr lang="en-US" dirty="0"/>
          </a:p>
        </p:txBody>
      </p:sp>
      <p:sp>
        <p:nvSpPr>
          <p:cNvPr id="3" name="Content Placeholder 2"/>
          <p:cNvSpPr>
            <a:spLocks noGrp="1"/>
          </p:cNvSpPr>
          <p:nvPr>
            <p:ph idx="1"/>
          </p:nvPr>
        </p:nvSpPr>
        <p:spPr>
          <a:xfrm>
            <a:off x="628650" y="838201"/>
            <a:ext cx="7886700" cy="5338762"/>
          </a:xfrm>
        </p:spPr>
        <p:txBody>
          <a:bodyPr anchor="ctr">
            <a:normAutofit/>
          </a:bodyPr>
          <a:lstStyle/>
          <a:p>
            <a:pPr marL="0" indent="0">
              <a:buNone/>
            </a:pPr>
            <a:r>
              <a:rPr lang="en-US" sz="4800" dirty="0"/>
              <a:t>Demo – Show, don’t just Tell</a:t>
            </a:r>
          </a:p>
        </p:txBody>
      </p:sp>
    </p:spTree>
    <p:extLst>
      <p:ext uri="{BB962C8B-B14F-4D97-AF65-F5344CB8AC3E}">
        <p14:creationId xmlns:p14="http://schemas.microsoft.com/office/powerpoint/2010/main" val="26197366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hlinkClick r:id="rId2"/>
          </p:cNvPr>
          <p:cNvSpPr>
            <a:spLocks noChangeArrowheads="1"/>
          </p:cNvSpPr>
          <p:nvPr/>
        </p:nvSpPr>
        <p:spPr bwMode="auto">
          <a:xfrm>
            <a:off x="1752600" y="4267200"/>
            <a:ext cx="5410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1400" b="1" dirty="0">
                <a:solidFill>
                  <a:srgbClr val="000000"/>
                </a:solidFill>
                <a:latin typeface="Arial" panose="020B0604020202020204" pitchFamily="34" charset="0"/>
              </a:rPr>
              <a:t>When the developer says, </a:t>
            </a:r>
            <a:r>
              <a:rPr lang="en-US" altLang="en-US" sz="1400" b="1" dirty="0">
                <a:solidFill>
                  <a:srgbClr val="000000"/>
                </a:solidFill>
                <a:latin typeface="Arial" panose="020B0604020202020204" pitchFamily="34" charset="0"/>
                <a:hlinkClick r:id="rId3"/>
              </a:rPr>
              <a:t>“I use stored procedures so I’m not vulnerable to SQL injection”</a:t>
            </a:r>
            <a:endParaRPr lang="en-US" altLang="en-US" dirty="0">
              <a:latin typeface="Arial" panose="020B0604020202020204" pitchFamily="34" charset="0"/>
            </a:endParaRPr>
          </a:p>
        </p:txBody>
      </p:sp>
      <p:sp>
        <p:nvSpPr>
          <p:cNvPr id="6" name="TextBox 5"/>
          <p:cNvSpPr txBox="1"/>
          <p:nvPr/>
        </p:nvSpPr>
        <p:spPr>
          <a:xfrm>
            <a:off x="457200" y="6248401"/>
            <a:ext cx="8001000" cy="215444"/>
          </a:xfrm>
          <a:prstGeom prst="rect">
            <a:avLst/>
          </a:prstGeom>
          <a:noFill/>
        </p:spPr>
        <p:txBody>
          <a:bodyPr wrap="square" rtlCol="0">
            <a:spAutoFit/>
          </a:bodyPr>
          <a:lstStyle/>
          <a:p>
            <a:r>
              <a:rPr lang="en-US" sz="800" dirty="0"/>
              <a:t>http://dbareactions.com/post/116235868534/when-the-developer-says-i-use-stored-procedures</a:t>
            </a:r>
            <a:endParaRPr lang="en-US" dirty="0"/>
          </a:p>
        </p:txBody>
      </p:sp>
      <p:pic>
        <p:nvPicPr>
          <p:cNvPr id="3073" name="Picture 1" descr="When the developer says, &amp;ldquo;I use stored procedures so I&amp;rsquo;m not vulnerable to SQL injection&amp;rdquo;"/>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609600"/>
            <a:ext cx="377877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7257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SQL Terminology</a:t>
            </a:r>
            <a:endParaRPr lang="en-US" dirty="0"/>
          </a:p>
        </p:txBody>
      </p:sp>
      <p:sp>
        <p:nvSpPr>
          <p:cNvPr id="3" name="Content Placeholder 2"/>
          <p:cNvSpPr>
            <a:spLocks noGrp="1"/>
          </p:cNvSpPr>
          <p:nvPr>
            <p:ph idx="1"/>
          </p:nvPr>
        </p:nvSpPr>
        <p:spPr>
          <a:xfrm>
            <a:off x="628650" y="838201"/>
            <a:ext cx="7886700" cy="5338762"/>
          </a:xfrm>
        </p:spPr>
        <p:txBody>
          <a:bodyPr anchor="t"/>
          <a:lstStyle/>
          <a:p>
            <a:pPr marL="0" indent="0">
              <a:buNone/>
            </a:pPr>
            <a:r>
              <a:rPr lang="en-US" sz="3200" u="sng" dirty="0" smtClean="0">
                <a:latin typeface="+mj-lt"/>
              </a:rPr>
              <a:t>Index</a:t>
            </a:r>
          </a:p>
          <a:p>
            <a:r>
              <a:rPr lang="en-US" sz="4400" dirty="0" smtClean="0"/>
              <a:t>Clustered Index Seek</a:t>
            </a:r>
          </a:p>
          <a:p>
            <a:r>
              <a:rPr lang="en-US" sz="4400" dirty="0" smtClean="0"/>
              <a:t>Clustered Index Scan</a:t>
            </a:r>
          </a:p>
          <a:p>
            <a:r>
              <a:rPr lang="en-US" sz="4400" dirty="0" smtClean="0"/>
              <a:t>Index Scan</a:t>
            </a:r>
          </a:p>
          <a:p>
            <a:r>
              <a:rPr lang="en-US" sz="4400" dirty="0" smtClean="0"/>
              <a:t>Index Seek</a:t>
            </a:r>
          </a:p>
          <a:p>
            <a:r>
              <a:rPr lang="en-US" sz="4400" dirty="0" smtClean="0"/>
              <a:t>Key </a:t>
            </a:r>
            <a:r>
              <a:rPr lang="en-US" sz="4400" dirty="0" smtClean="0"/>
              <a:t>Lookup</a:t>
            </a:r>
          </a:p>
          <a:p>
            <a:r>
              <a:rPr lang="en-US" sz="4400" dirty="0" smtClean="0"/>
              <a:t>Table Scan </a:t>
            </a:r>
            <a:r>
              <a:rPr lang="en-US" sz="4400" dirty="0" smtClean="0">
                <a:sym typeface="Wingdings" panose="05000000000000000000" pitchFamily="2" charset="2"/>
              </a:rPr>
              <a:t></a:t>
            </a:r>
            <a:endParaRPr lang="en-US" sz="4400" dirty="0" smtClean="0"/>
          </a:p>
          <a:p>
            <a:endParaRPr lang="en-US" sz="2000"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6374531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SQL Terminology</a:t>
            </a:r>
            <a:endParaRPr lang="en-US" dirty="0"/>
          </a:p>
        </p:txBody>
      </p:sp>
      <p:sp>
        <p:nvSpPr>
          <p:cNvPr id="3" name="Content Placeholder 2"/>
          <p:cNvSpPr>
            <a:spLocks noGrp="1"/>
          </p:cNvSpPr>
          <p:nvPr>
            <p:ph idx="1"/>
          </p:nvPr>
        </p:nvSpPr>
        <p:spPr>
          <a:xfrm>
            <a:off x="628650" y="838201"/>
            <a:ext cx="7886700" cy="5338762"/>
          </a:xfrm>
        </p:spPr>
        <p:txBody>
          <a:bodyPr anchor="t"/>
          <a:lstStyle/>
          <a:p>
            <a:pPr marL="0" indent="0">
              <a:buNone/>
            </a:pPr>
            <a:r>
              <a:rPr lang="en-US" sz="3200" u="sng" dirty="0" smtClean="0">
                <a:latin typeface="+mj-lt"/>
              </a:rPr>
              <a:t>Index</a:t>
            </a:r>
          </a:p>
          <a:p>
            <a:r>
              <a:rPr lang="en-US" sz="2000" dirty="0" smtClean="0"/>
              <a:t>Clustered Index </a:t>
            </a:r>
            <a:r>
              <a:rPr lang="en-US" sz="2000" dirty="0" smtClean="0"/>
              <a:t>Seek/Scan</a:t>
            </a:r>
          </a:p>
          <a:p>
            <a:endParaRPr lang="en-US" sz="2000" dirty="0" smtClean="0"/>
          </a:p>
          <a:p>
            <a:endParaRPr lang="en-US" sz="2000" dirty="0" smtClean="0"/>
          </a:p>
          <a:p>
            <a:pPr marL="0" indent="0">
              <a:buNone/>
            </a:pPr>
            <a:endParaRPr lang="en-US" dirty="0"/>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828800"/>
            <a:ext cx="6219825" cy="4589722"/>
          </a:xfrm>
          <a:prstGeom prst="rect">
            <a:avLst/>
          </a:prstGeom>
        </p:spPr>
      </p:pic>
      <p:sp>
        <p:nvSpPr>
          <p:cNvPr id="5" name="Oval 4"/>
          <p:cNvSpPr/>
          <p:nvPr/>
        </p:nvSpPr>
        <p:spPr>
          <a:xfrm>
            <a:off x="2133600" y="3570633"/>
            <a:ext cx="3429000" cy="1106055"/>
          </a:xfrm>
          <a:prstGeom prst="ellipse">
            <a:avLst/>
          </a:prstGeom>
          <a:solidFill>
            <a:srgbClr val="FFFF31">
              <a:alpha val="3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133600" y="5312466"/>
            <a:ext cx="3429000" cy="1106055"/>
          </a:xfrm>
          <a:prstGeom prst="ellipse">
            <a:avLst/>
          </a:prstGeom>
          <a:solidFill>
            <a:srgbClr val="FFFF31">
              <a:alpha val="3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45524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SQL Terminology</a:t>
            </a:r>
            <a:endParaRPr lang="en-US" dirty="0"/>
          </a:p>
        </p:txBody>
      </p:sp>
      <p:sp>
        <p:nvSpPr>
          <p:cNvPr id="3" name="Content Placeholder 2"/>
          <p:cNvSpPr>
            <a:spLocks noGrp="1"/>
          </p:cNvSpPr>
          <p:nvPr>
            <p:ph idx="1"/>
          </p:nvPr>
        </p:nvSpPr>
        <p:spPr>
          <a:xfrm>
            <a:off x="628650" y="838201"/>
            <a:ext cx="7886700" cy="5338762"/>
          </a:xfrm>
        </p:spPr>
        <p:txBody>
          <a:bodyPr anchor="t"/>
          <a:lstStyle/>
          <a:p>
            <a:pPr marL="0" indent="0">
              <a:buNone/>
            </a:pPr>
            <a:r>
              <a:rPr lang="en-US" sz="3200" u="sng" dirty="0" smtClean="0">
                <a:latin typeface="+mj-lt"/>
              </a:rPr>
              <a:t>Index</a:t>
            </a:r>
          </a:p>
          <a:p>
            <a:r>
              <a:rPr lang="en-US" sz="2000" dirty="0" smtClean="0"/>
              <a:t>Index Seek/Scan</a:t>
            </a:r>
            <a:endParaRPr lang="en-US" sz="2000" dirty="0" smtClean="0"/>
          </a:p>
          <a:p>
            <a:endParaRPr lang="en-US" sz="2000" dirty="0" smtClean="0"/>
          </a:p>
          <a:p>
            <a:pPr marL="0" indent="0">
              <a:buNone/>
            </a:pPr>
            <a:endParaRPr lang="en-US" dirty="0"/>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1790700"/>
            <a:ext cx="5919788" cy="4305300"/>
          </a:xfrm>
          <a:prstGeom prst="rect">
            <a:avLst/>
          </a:prstGeom>
        </p:spPr>
      </p:pic>
      <p:sp>
        <p:nvSpPr>
          <p:cNvPr id="5" name="Oval 4"/>
          <p:cNvSpPr/>
          <p:nvPr/>
        </p:nvSpPr>
        <p:spPr>
          <a:xfrm>
            <a:off x="2324100" y="4989945"/>
            <a:ext cx="3429000" cy="1106055"/>
          </a:xfrm>
          <a:prstGeom prst="ellipse">
            <a:avLst/>
          </a:prstGeom>
          <a:solidFill>
            <a:srgbClr val="FFFF31">
              <a:alpha val="3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324100" y="3407640"/>
            <a:ext cx="3429000" cy="1106055"/>
          </a:xfrm>
          <a:prstGeom prst="ellipse">
            <a:avLst/>
          </a:prstGeom>
          <a:solidFill>
            <a:srgbClr val="FFFF31">
              <a:alpha val="3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0024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SQL Terminology</a:t>
            </a:r>
            <a:endParaRPr lang="en-US" dirty="0"/>
          </a:p>
        </p:txBody>
      </p:sp>
      <p:sp>
        <p:nvSpPr>
          <p:cNvPr id="3" name="Content Placeholder 2"/>
          <p:cNvSpPr>
            <a:spLocks noGrp="1"/>
          </p:cNvSpPr>
          <p:nvPr>
            <p:ph idx="1"/>
          </p:nvPr>
        </p:nvSpPr>
        <p:spPr>
          <a:xfrm>
            <a:off x="628650" y="838201"/>
            <a:ext cx="7886700" cy="5338762"/>
          </a:xfrm>
        </p:spPr>
        <p:txBody>
          <a:bodyPr anchor="t"/>
          <a:lstStyle/>
          <a:p>
            <a:pPr marL="0" indent="0">
              <a:buNone/>
            </a:pPr>
            <a:r>
              <a:rPr lang="en-US" sz="3200" u="sng" dirty="0" smtClean="0">
                <a:latin typeface="+mj-lt"/>
              </a:rPr>
              <a:t>Index</a:t>
            </a:r>
          </a:p>
          <a:p>
            <a:r>
              <a:rPr lang="en-US" sz="2000" dirty="0" smtClean="0"/>
              <a:t>Key </a:t>
            </a:r>
            <a:r>
              <a:rPr lang="en-US" sz="2000" dirty="0" smtClean="0"/>
              <a:t>Lookup</a:t>
            </a:r>
          </a:p>
          <a:p>
            <a:endParaRPr lang="en-US" sz="2000" dirty="0" smtClean="0"/>
          </a:p>
          <a:p>
            <a:pPr marL="0" indent="0">
              <a:buNone/>
            </a:pPr>
            <a:endParaRPr lang="en-US" dirty="0"/>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992" y="2019300"/>
            <a:ext cx="6212746" cy="3543300"/>
          </a:xfrm>
          <a:prstGeom prst="rect">
            <a:avLst/>
          </a:prstGeom>
        </p:spPr>
      </p:pic>
      <p:sp>
        <p:nvSpPr>
          <p:cNvPr id="5" name="Oval 4"/>
          <p:cNvSpPr/>
          <p:nvPr/>
        </p:nvSpPr>
        <p:spPr>
          <a:xfrm>
            <a:off x="3937365" y="4267200"/>
            <a:ext cx="2971800" cy="1371600"/>
          </a:xfrm>
          <a:prstGeom prst="ellipse">
            <a:avLst/>
          </a:prstGeom>
          <a:solidFill>
            <a:srgbClr val="FFFF31">
              <a:alpha val="3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15429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9" y="1905000"/>
            <a:ext cx="6147165" cy="4090895"/>
          </a:xfrm>
          <a:prstGeom prst="rect">
            <a:avLst/>
          </a:prstGeom>
        </p:spPr>
      </p:pic>
      <p:sp>
        <p:nvSpPr>
          <p:cNvPr id="2" name="Title 1"/>
          <p:cNvSpPr>
            <a:spLocks noGrp="1"/>
          </p:cNvSpPr>
          <p:nvPr>
            <p:ph type="title"/>
          </p:nvPr>
        </p:nvSpPr>
        <p:spPr>
          <a:xfrm>
            <a:off x="628650" y="232961"/>
            <a:ext cx="7886700" cy="605240"/>
          </a:xfrm>
        </p:spPr>
        <p:txBody>
          <a:bodyPr/>
          <a:lstStyle/>
          <a:p>
            <a:r>
              <a:rPr lang="en-US" dirty="0" smtClean="0"/>
              <a:t>SQL Terminology</a:t>
            </a:r>
            <a:endParaRPr lang="en-US" dirty="0"/>
          </a:p>
        </p:txBody>
      </p:sp>
      <p:sp>
        <p:nvSpPr>
          <p:cNvPr id="3" name="Content Placeholder 2"/>
          <p:cNvSpPr>
            <a:spLocks noGrp="1"/>
          </p:cNvSpPr>
          <p:nvPr>
            <p:ph idx="1"/>
          </p:nvPr>
        </p:nvSpPr>
        <p:spPr>
          <a:xfrm>
            <a:off x="628650" y="838201"/>
            <a:ext cx="7886700" cy="5338762"/>
          </a:xfrm>
        </p:spPr>
        <p:txBody>
          <a:bodyPr anchor="t"/>
          <a:lstStyle/>
          <a:p>
            <a:pPr marL="0" indent="0">
              <a:buNone/>
            </a:pPr>
            <a:r>
              <a:rPr lang="en-US" sz="3200" u="sng" dirty="0" smtClean="0">
                <a:latin typeface="+mj-lt"/>
              </a:rPr>
              <a:t>Index</a:t>
            </a:r>
          </a:p>
          <a:p>
            <a:r>
              <a:rPr lang="en-US" sz="2000" dirty="0" smtClean="0"/>
              <a:t>Table Scan </a:t>
            </a:r>
            <a:r>
              <a:rPr lang="en-US" sz="2000" dirty="0" smtClean="0">
                <a:sym typeface="Wingdings" panose="05000000000000000000" pitchFamily="2" charset="2"/>
              </a:rPr>
              <a:t></a:t>
            </a:r>
            <a:endParaRPr lang="en-US" sz="2000" dirty="0" smtClean="0"/>
          </a:p>
          <a:p>
            <a:endParaRPr lang="en-US" sz="2000" dirty="0" smtClean="0"/>
          </a:p>
          <a:p>
            <a:pPr marL="0" indent="0">
              <a:buNone/>
            </a:pPr>
            <a:endParaRPr lang="en-US" dirty="0"/>
          </a:p>
          <a:p>
            <a:pPr marL="0" indent="0">
              <a:buNone/>
            </a:pPr>
            <a:endParaRPr lang="en-US" dirty="0"/>
          </a:p>
        </p:txBody>
      </p:sp>
      <p:sp>
        <p:nvSpPr>
          <p:cNvPr id="5" name="Oval 4"/>
          <p:cNvSpPr/>
          <p:nvPr/>
        </p:nvSpPr>
        <p:spPr>
          <a:xfrm>
            <a:off x="3200400" y="4362497"/>
            <a:ext cx="2133600" cy="1905000"/>
          </a:xfrm>
          <a:prstGeom prst="ellipse">
            <a:avLst/>
          </a:prstGeom>
          <a:solidFill>
            <a:srgbClr val="FFFF31">
              <a:alpha val="3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3880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SQL Terminology</a:t>
            </a:r>
            <a:endParaRPr lang="en-US" dirty="0"/>
          </a:p>
        </p:txBody>
      </p:sp>
      <p:sp>
        <p:nvSpPr>
          <p:cNvPr id="3" name="Content Placeholder 2"/>
          <p:cNvSpPr>
            <a:spLocks noGrp="1"/>
          </p:cNvSpPr>
          <p:nvPr>
            <p:ph idx="1"/>
          </p:nvPr>
        </p:nvSpPr>
        <p:spPr>
          <a:xfrm>
            <a:off x="628650" y="838201"/>
            <a:ext cx="7886700" cy="5338762"/>
          </a:xfrm>
        </p:spPr>
        <p:txBody>
          <a:bodyPr anchor="t">
            <a:normAutofit/>
          </a:bodyPr>
          <a:lstStyle/>
          <a:p>
            <a:pPr marL="0" indent="0">
              <a:buNone/>
            </a:pPr>
            <a:r>
              <a:rPr lang="en-US" sz="3200" u="sng" dirty="0" smtClean="0">
                <a:latin typeface="+mj-lt"/>
              </a:rPr>
              <a:t>Joins</a:t>
            </a:r>
          </a:p>
          <a:p>
            <a:r>
              <a:rPr lang="en-US" sz="3200" dirty="0" smtClean="0"/>
              <a:t>INNER JOINS</a:t>
            </a:r>
          </a:p>
          <a:p>
            <a:r>
              <a:rPr lang="en-US" sz="3200" dirty="0" smtClean="0"/>
              <a:t>LEFT AND RIGHT OUTER JOINS</a:t>
            </a:r>
            <a:endParaRPr lang="en-US" sz="3200" dirty="0" smtClean="0"/>
          </a:p>
          <a:p>
            <a:r>
              <a:rPr lang="en-US" sz="3200" dirty="0" smtClean="0"/>
              <a:t>MERGE JOIN</a:t>
            </a:r>
          </a:p>
          <a:p>
            <a:r>
              <a:rPr lang="en-US" sz="3200" dirty="0" smtClean="0"/>
              <a:t>HASH MATCH</a:t>
            </a:r>
          </a:p>
          <a:p>
            <a:r>
              <a:rPr lang="en-US" sz="3200" dirty="0"/>
              <a:t>NESTED LOOPS </a:t>
            </a:r>
            <a:r>
              <a:rPr lang="en-US" sz="3200" dirty="0" smtClean="0"/>
              <a:t>JOIN</a:t>
            </a:r>
            <a:endParaRPr lang="en-US" sz="3200" dirty="0" smtClean="0"/>
          </a:p>
          <a:p>
            <a:r>
              <a:rPr lang="en-US" sz="3200" dirty="0" smtClean="0"/>
              <a:t>ANTI/SEMI </a:t>
            </a:r>
            <a:r>
              <a:rPr lang="en-US" sz="3200" dirty="0" smtClean="0"/>
              <a:t>JOIN (LEFT / </a:t>
            </a:r>
            <a:r>
              <a:rPr lang="en-US" sz="3200" dirty="0" smtClean="0"/>
              <a:t>RIGHT / INNER)</a:t>
            </a:r>
            <a:endParaRPr lang="en-US" sz="3200" dirty="0" smtClean="0"/>
          </a:p>
        </p:txBody>
      </p:sp>
    </p:spTree>
    <p:extLst>
      <p:ext uri="{BB962C8B-B14F-4D97-AF65-F5344CB8AC3E}">
        <p14:creationId xmlns:p14="http://schemas.microsoft.com/office/powerpoint/2010/main" val="31997275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SQL Terminology</a:t>
            </a:r>
            <a:endParaRPr lang="en-US" dirty="0"/>
          </a:p>
        </p:txBody>
      </p:sp>
      <p:sp>
        <p:nvSpPr>
          <p:cNvPr id="3" name="Content Placeholder 2"/>
          <p:cNvSpPr>
            <a:spLocks noGrp="1"/>
          </p:cNvSpPr>
          <p:nvPr>
            <p:ph idx="1"/>
          </p:nvPr>
        </p:nvSpPr>
        <p:spPr>
          <a:xfrm>
            <a:off x="628650" y="838201"/>
            <a:ext cx="7886700" cy="5338762"/>
          </a:xfrm>
        </p:spPr>
        <p:txBody>
          <a:bodyPr anchor="t"/>
          <a:lstStyle/>
          <a:p>
            <a:pPr marL="0" indent="0">
              <a:buNone/>
            </a:pPr>
            <a:r>
              <a:rPr lang="en-US" sz="3200" u="sng" dirty="0" smtClean="0">
                <a:latin typeface="+mj-lt"/>
              </a:rPr>
              <a:t>Joins</a:t>
            </a:r>
          </a:p>
          <a:p>
            <a:r>
              <a:rPr lang="en-US" sz="2000" dirty="0" smtClean="0"/>
              <a:t>INNER JOINS</a:t>
            </a:r>
          </a:p>
          <a:p>
            <a:endParaRPr lang="en-US" dirty="0"/>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305675" cy="4114800"/>
          </a:xfrm>
          <a:prstGeom prst="rect">
            <a:avLst/>
          </a:prstGeom>
        </p:spPr>
      </p:pic>
      <p:sp>
        <p:nvSpPr>
          <p:cNvPr id="5" name="Oval 4"/>
          <p:cNvSpPr/>
          <p:nvPr/>
        </p:nvSpPr>
        <p:spPr>
          <a:xfrm>
            <a:off x="1905000" y="3276600"/>
            <a:ext cx="990600" cy="914400"/>
          </a:xfrm>
          <a:prstGeom prst="ellipse">
            <a:avLst/>
          </a:prstGeom>
          <a:solidFill>
            <a:srgbClr val="FFFF31">
              <a:alpha val="3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076700" y="3241964"/>
            <a:ext cx="990600" cy="914400"/>
          </a:xfrm>
          <a:prstGeom prst="ellipse">
            <a:avLst/>
          </a:prstGeom>
          <a:solidFill>
            <a:srgbClr val="FFFF31">
              <a:alpha val="3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69875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SQL Terminology</a:t>
            </a:r>
            <a:endParaRPr lang="en-US" dirty="0"/>
          </a:p>
        </p:txBody>
      </p:sp>
      <p:sp>
        <p:nvSpPr>
          <p:cNvPr id="3" name="Content Placeholder 2"/>
          <p:cNvSpPr>
            <a:spLocks noGrp="1"/>
          </p:cNvSpPr>
          <p:nvPr>
            <p:ph idx="1"/>
          </p:nvPr>
        </p:nvSpPr>
        <p:spPr>
          <a:xfrm>
            <a:off x="628650" y="838201"/>
            <a:ext cx="7886700" cy="5338762"/>
          </a:xfrm>
        </p:spPr>
        <p:txBody>
          <a:bodyPr anchor="t"/>
          <a:lstStyle/>
          <a:p>
            <a:pPr marL="0" indent="0">
              <a:buNone/>
            </a:pPr>
            <a:r>
              <a:rPr lang="en-US" sz="3200" u="sng" dirty="0" smtClean="0">
                <a:latin typeface="+mj-lt"/>
              </a:rPr>
              <a:t>Joins</a:t>
            </a:r>
          </a:p>
          <a:p>
            <a:r>
              <a:rPr lang="en-US" sz="2000" dirty="0" smtClean="0"/>
              <a:t>LEFT OUTER / RIGHT OUTER JOINS</a:t>
            </a:r>
            <a:endParaRPr lang="en-US" sz="2000" dirty="0" smtClean="0"/>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1828800"/>
            <a:ext cx="7639050" cy="4152900"/>
          </a:xfrm>
          <a:prstGeom prst="rect">
            <a:avLst/>
          </a:prstGeom>
        </p:spPr>
      </p:pic>
      <p:sp>
        <p:nvSpPr>
          <p:cNvPr id="5" name="Oval 4"/>
          <p:cNvSpPr/>
          <p:nvPr/>
        </p:nvSpPr>
        <p:spPr>
          <a:xfrm>
            <a:off x="1600200" y="3352800"/>
            <a:ext cx="1371600" cy="914400"/>
          </a:xfrm>
          <a:prstGeom prst="ellipse">
            <a:avLst/>
          </a:prstGeom>
          <a:solidFill>
            <a:srgbClr val="FFFF31">
              <a:alpha val="3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943350" y="4191000"/>
            <a:ext cx="1371600" cy="914400"/>
          </a:xfrm>
          <a:prstGeom prst="ellipse">
            <a:avLst/>
          </a:prstGeom>
          <a:solidFill>
            <a:srgbClr val="FFFF31">
              <a:alpha val="3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9957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SQL Terminology</a:t>
            </a:r>
            <a:endParaRPr lang="en-US" dirty="0"/>
          </a:p>
        </p:txBody>
      </p:sp>
      <p:sp>
        <p:nvSpPr>
          <p:cNvPr id="3" name="Content Placeholder 2"/>
          <p:cNvSpPr>
            <a:spLocks noGrp="1"/>
          </p:cNvSpPr>
          <p:nvPr>
            <p:ph idx="1"/>
          </p:nvPr>
        </p:nvSpPr>
        <p:spPr>
          <a:xfrm>
            <a:off x="628650" y="838201"/>
            <a:ext cx="7886700" cy="5338762"/>
          </a:xfrm>
        </p:spPr>
        <p:txBody>
          <a:bodyPr anchor="t"/>
          <a:lstStyle/>
          <a:p>
            <a:pPr marL="0" indent="0">
              <a:buNone/>
            </a:pPr>
            <a:r>
              <a:rPr lang="en-US" sz="3200" u="sng" dirty="0" smtClean="0">
                <a:latin typeface="+mj-lt"/>
              </a:rPr>
              <a:t>Joins</a:t>
            </a:r>
          </a:p>
          <a:p>
            <a:r>
              <a:rPr lang="en-US" sz="2000" dirty="0" smtClean="0"/>
              <a:t>MERGE </a:t>
            </a:r>
            <a:r>
              <a:rPr lang="en-US" sz="2000" dirty="0" smtClean="0"/>
              <a:t>JOIN</a:t>
            </a: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305675" cy="4114800"/>
          </a:xfrm>
          <a:prstGeom prst="rect">
            <a:avLst/>
          </a:prstGeom>
        </p:spPr>
      </p:pic>
      <p:sp>
        <p:nvSpPr>
          <p:cNvPr id="5" name="Oval 4"/>
          <p:cNvSpPr/>
          <p:nvPr/>
        </p:nvSpPr>
        <p:spPr>
          <a:xfrm>
            <a:off x="4076700" y="3314700"/>
            <a:ext cx="990600" cy="990600"/>
          </a:xfrm>
          <a:prstGeom prst="ellipse">
            <a:avLst/>
          </a:prstGeom>
          <a:solidFill>
            <a:srgbClr val="FFFF31">
              <a:alpha val="3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33551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SQL Terminology</a:t>
            </a:r>
            <a:endParaRPr lang="en-US" dirty="0"/>
          </a:p>
        </p:txBody>
      </p:sp>
      <p:sp>
        <p:nvSpPr>
          <p:cNvPr id="3" name="Content Placeholder 2"/>
          <p:cNvSpPr>
            <a:spLocks noGrp="1"/>
          </p:cNvSpPr>
          <p:nvPr>
            <p:ph idx="1"/>
          </p:nvPr>
        </p:nvSpPr>
        <p:spPr>
          <a:xfrm>
            <a:off x="628650" y="838201"/>
            <a:ext cx="7886700" cy="5338762"/>
          </a:xfrm>
        </p:spPr>
        <p:txBody>
          <a:bodyPr anchor="t"/>
          <a:lstStyle/>
          <a:p>
            <a:pPr marL="0" indent="0">
              <a:buNone/>
            </a:pPr>
            <a:r>
              <a:rPr lang="en-US" sz="3200" u="sng" dirty="0" smtClean="0">
                <a:latin typeface="+mj-lt"/>
              </a:rPr>
              <a:t>Joins</a:t>
            </a:r>
          </a:p>
          <a:p>
            <a:r>
              <a:rPr lang="en-US" sz="2000" dirty="0" smtClean="0"/>
              <a:t>SORT - MERGE </a:t>
            </a:r>
            <a:r>
              <a:rPr lang="en-US" sz="2000" dirty="0" smtClean="0"/>
              <a:t>JOIN</a:t>
            </a:r>
          </a:p>
          <a:p>
            <a:pPr marL="0" indent="0">
              <a:buNone/>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828800"/>
            <a:ext cx="6705600" cy="4572536"/>
          </a:xfrm>
          <a:prstGeom prst="rect">
            <a:avLst/>
          </a:prstGeom>
        </p:spPr>
      </p:pic>
      <p:sp>
        <p:nvSpPr>
          <p:cNvPr id="5" name="Oval 4"/>
          <p:cNvSpPr/>
          <p:nvPr/>
        </p:nvSpPr>
        <p:spPr>
          <a:xfrm>
            <a:off x="3942265" y="4267200"/>
            <a:ext cx="3390900" cy="2286000"/>
          </a:xfrm>
          <a:prstGeom prst="ellipse">
            <a:avLst/>
          </a:prstGeom>
          <a:solidFill>
            <a:srgbClr val="FFFF31">
              <a:alpha val="3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8944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42"/>
          <p:cNvGrpSpPr>
            <a:grpSpLocks noChangeAspect="1"/>
          </p:cNvGrpSpPr>
          <p:nvPr/>
        </p:nvGrpSpPr>
        <p:grpSpPr>
          <a:xfrm>
            <a:off x="2654095" y="914400"/>
            <a:ext cx="3835810" cy="559490"/>
            <a:chOff x="267950" y="4876800"/>
            <a:chExt cx="8644951" cy="1260950"/>
          </a:xfrm>
          <a:solidFill>
            <a:srgbClr val="364176">
              <a:alpha val="5000"/>
            </a:srgbClr>
          </a:solidFill>
          <a:effectLst>
            <a:reflection blurRad="6350" stA="52000" endA="300" endPos="35000" dir="5400000" sy="-100000" algn="bl" rotWithShape="0"/>
          </a:effectLst>
          <a:scene3d>
            <a:camera prst="perspectiveBelow"/>
            <a:lightRig rig="threePt" dir="t"/>
          </a:scene3d>
        </p:grpSpPr>
        <p:sp>
          <p:nvSpPr>
            <p:cNvPr id="244" name="Rounded Rectangle 243"/>
            <p:cNvSpPr/>
            <p:nvPr/>
          </p:nvSpPr>
          <p:spPr>
            <a:xfrm>
              <a:off x="267950" y="4876800"/>
              <a:ext cx="1597701" cy="1260950"/>
            </a:xfrm>
            <a:prstGeom prst="roundRect">
              <a:avLst>
                <a:gd name="adj" fmla="val 4363"/>
              </a:avLst>
            </a:prstGeom>
            <a:grpFill/>
            <a:ln w="63500">
              <a:noFill/>
            </a:ln>
            <a:effectLst/>
            <a:sp3d>
              <a:bevelT w="12700" h="12700" prst="relaxedInset"/>
            </a:sp3d>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prstClr val="black"/>
                </a:solidFill>
              </a:endParaRPr>
            </a:p>
          </p:txBody>
        </p:sp>
        <p:sp>
          <p:nvSpPr>
            <p:cNvPr id="245" name="Rounded Rectangle 244"/>
            <p:cNvSpPr/>
            <p:nvPr/>
          </p:nvSpPr>
          <p:spPr>
            <a:xfrm>
              <a:off x="2029762" y="4876800"/>
              <a:ext cx="1597701" cy="1260950"/>
            </a:xfrm>
            <a:prstGeom prst="roundRect">
              <a:avLst>
                <a:gd name="adj" fmla="val 4363"/>
              </a:avLst>
            </a:prstGeom>
            <a:grpFill/>
            <a:ln w="63500">
              <a:noFill/>
            </a:ln>
            <a:effectLst/>
            <a:sp3d>
              <a:bevelT w="12700" h="12700" prst="relaxedInset"/>
            </a:sp3d>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prstClr val="black"/>
                </a:solidFill>
              </a:endParaRPr>
            </a:p>
          </p:txBody>
        </p:sp>
        <p:sp>
          <p:nvSpPr>
            <p:cNvPr id="246" name="Rounded Rectangle 245"/>
            <p:cNvSpPr/>
            <p:nvPr/>
          </p:nvSpPr>
          <p:spPr>
            <a:xfrm>
              <a:off x="3791574" y="4876800"/>
              <a:ext cx="1597701" cy="1260950"/>
            </a:xfrm>
            <a:prstGeom prst="roundRect">
              <a:avLst>
                <a:gd name="adj" fmla="val 4363"/>
              </a:avLst>
            </a:prstGeom>
            <a:grpFill/>
            <a:ln w="63500">
              <a:noFill/>
            </a:ln>
            <a:effectLst/>
            <a:sp3d>
              <a:bevelT w="12700" h="12700" prst="relaxedInset"/>
            </a:sp3d>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prstClr val="black"/>
                </a:solidFill>
              </a:endParaRPr>
            </a:p>
          </p:txBody>
        </p:sp>
        <p:sp>
          <p:nvSpPr>
            <p:cNvPr id="247" name="Rounded Rectangle 246"/>
            <p:cNvSpPr/>
            <p:nvPr/>
          </p:nvSpPr>
          <p:spPr>
            <a:xfrm>
              <a:off x="5553386" y="4876800"/>
              <a:ext cx="1597701" cy="1260950"/>
            </a:xfrm>
            <a:prstGeom prst="roundRect">
              <a:avLst>
                <a:gd name="adj" fmla="val 4363"/>
              </a:avLst>
            </a:prstGeom>
            <a:grpFill/>
            <a:ln w="63500">
              <a:noFill/>
            </a:ln>
            <a:effectLst/>
            <a:sp3d>
              <a:bevelT w="12700" h="12700" prst="relaxedInset"/>
            </a:sp3d>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prstClr val="black"/>
                </a:solidFill>
              </a:endParaRPr>
            </a:p>
          </p:txBody>
        </p:sp>
        <p:sp>
          <p:nvSpPr>
            <p:cNvPr id="248" name="Rounded Rectangle 247"/>
            <p:cNvSpPr/>
            <p:nvPr/>
          </p:nvSpPr>
          <p:spPr>
            <a:xfrm>
              <a:off x="7315200" y="4876800"/>
              <a:ext cx="1597701" cy="1260950"/>
            </a:xfrm>
            <a:prstGeom prst="roundRect">
              <a:avLst>
                <a:gd name="adj" fmla="val 4363"/>
              </a:avLst>
            </a:prstGeom>
            <a:grpFill/>
            <a:ln w="63500">
              <a:noFill/>
            </a:ln>
            <a:effectLst/>
            <a:sp3d>
              <a:bevelT w="12700" h="12700" prst="relaxedInset"/>
            </a:sp3d>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prstClr val="black"/>
                </a:solidFill>
              </a:endParaRPr>
            </a:p>
          </p:txBody>
        </p:sp>
      </p:grpSp>
      <p:grpSp>
        <p:nvGrpSpPr>
          <p:cNvPr id="3" name="Group 236"/>
          <p:cNvGrpSpPr>
            <a:grpSpLocks noChangeAspect="1"/>
          </p:cNvGrpSpPr>
          <p:nvPr/>
        </p:nvGrpSpPr>
        <p:grpSpPr>
          <a:xfrm>
            <a:off x="2315641" y="1334222"/>
            <a:ext cx="4512718" cy="658224"/>
            <a:chOff x="267950" y="4876800"/>
            <a:chExt cx="8644951" cy="1260950"/>
          </a:xfrm>
          <a:solidFill>
            <a:srgbClr val="364176">
              <a:alpha val="15000"/>
            </a:srgbClr>
          </a:solidFill>
          <a:effectLst>
            <a:reflection blurRad="6350" stA="52000" endA="300" endPos="35000" dir="5400000" sy="-100000" algn="bl" rotWithShape="0"/>
          </a:effectLst>
          <a:scene3d>
            <a:camera prst="perspectiveBelow"/>
            <a:lightRig rig="threePt" dir="t"/>
          </a:scene3d>
        </p:grpSpPr>
        <p:sp>
          <p:nvSpPr>
            <p:cNvPr id="238" name="Rounded Rectangle 237"/>
            <p:cNvSpPr/>
            <p:nvPr/>
          </p:nvSpPr>
          <p:spPr>
            <a:xfrm>
              <a:off x="267950" y="4876800"/>
              <a:ext cx="1597701" cy="1260950"/>
            </a:xfrm>
            <a:prstGeom prst="roundRect">
              <a:avLst>
                <a:gd name="adj" fmla="val 4363"/>
              </a:avLst>
            </a:prstGeom>
            <a:grpFill/>
            <a:ln w="63500">
              <a:noFill/>
            </a:ln>
            <a:effectLst/>
            <a:sp3d>
              <a:bevelT w="25400" h="25400" prst="relaxedInset"/>
            </a:sp3d>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prstClr val="black"/>
                </a:solidFill>
              </a:endParaRPr>
            </a:p>
          </p:txBody>
        </p:sp>
        <p:sp>
          <p:nvSpPr>
            <p:cNvPr id="239" name="Rounded Rectangle 238"/>
            <p:cNvSpPr/>
            <p:nvPr/>
          </p:nvSpPr>
          <p:spPr>
            <a:xfrm>
              <a:off x="2029762" y="4876800"/>
              <a:ext cx="1597701" cy="1260950"/>
            </a:xfrm>
            <a:prstGeom prst="roundRect">
              <a:avLst>
                <a:gd name="adj" fmla="val 4363"/>
              </a:avLst>
            </a:prstGeom>
            <a:grpFill/>
            <a:ln w="63500">
              <a:noFill/>
            </a:ln>
            <a:effectLst/>
            <a:sp3d>
              <a:bevelT w="25400" h="25400" prst="relaxedInset"/>
            </a:sp3d>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prstClr val="black"/>
                </a:solidFill>
              </a:endParaRPr>
            </a:p>
          </p:txBody>
        </p:sp>
        <p:sp>
          <p:nvSpPr>
            <p:cNvPr id="240" name="Rounded Rectangle 239"/>
            <p:cNvSpPr/>
            <p:nvPr/>
          </p:nvSpPr>
          <p:spPr>
            <a:xfrm>
              <a:off x="3791574" y="4876800"/>
              <a:ext cx="1597701" cy="1260950"/>
            </a:xfrm>
            <a:prstGeom prst="roundRect">
              <a:avLst>
                <a:gd name="adj" fmla="val 4363"/>
              </a:avLst>
            </a:prstGeom>
            <a:grpFill/>
            <a:ln w="63500">
              <a:noFill/>
            </a:ln>
            <a:effectLst/>
            <a:sp3d>
              <a:bevelT w="25400" h="25400" prst="relaxedInset"/>
            </a:sp3d>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prstClr val="black"/>
                </a:solidFill>
              </a:endParaRPr>
            </a:p>
          </p:txBody>
        </p:sp>
        <p:sp>
          <p:nvSpPr>
            <p:cNvPr id="241" name="Rounded Rectangle 240"/>
            <p:cNvSpPr/>
            <p:nvPr/>
          </p:nvSpPr>
          <p:spPr>
            <a:xfrm>
              <a:off x="5553386" y="4876800"/>
              <a:ext cx="1597701" cy="1260950"/>
            </a:xfrm>
            <a:prstGeom prst="roundRect">
              <a:avLst>
                <a:gd name="adj" fmla="val 4363"/>
              </a:avLst>
            </a:prstGeom>
            <a:grpFill/>
            <a:ln w="63500">
              <a:noFill/>
            </a:ln>
            <a:effectLst/>
            <a:sp3d>
              <a:bevelT w="25400" h="25400" prst="relaxedInset"/>
            </a:sp3d>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prstClr val="black"/>
                </a:solidFill>
              </a:endParaRPr>
            </a:p>
          </p:txBody>
        </p:sp>
        <p:sp>
          <p:nvSpPr>
            <p:cNvPr id="242" name="Rounded Rectangle 241"/>
            <p:cNvSpPr/>
            <p:nvPr/>
          </p:nvSpPr>
          <p:spPr>
            <a:xfrm>
              <a:off x="7315200" y="4876800"/>
              <a:ext cx="1597701" cy="1260950"/>
            </a:xfrm>
            <a:prstGeom prst="roundRect">
              <a:avLst>
                <a:gd name="adj" fmla="val 4363"/>
              </a:avLst>
            </a:prstGeom>
            <a:grpFill/>
            <a:ln w="63500">
              <a:noFill/>
            </a:ln>
            <a:effectLst/>
            <a:sp3d>
              <a:bevelT w="25400" h="25400" prst="relaxedInset"/>
            </a:sp3d>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prstClr val="black"/>
                </a:solidFill>
              </a:endParaRPr>
            </a:p>
          </p:txBody>
        </p:sp>
      </p:grpSp>
      <p:grpSp>
        <p:nvGrpSpPr>
          <p:cNvPr id="4" name="Group 230"/>
          <p:cNvGrpSpPr>
            <a:grpSpLocks noChangeAspect="1"/>
          </p:cNvGrpSpPr>
          <p:nvPr/>
        </p:nvGrpSpPr>
        <p:grpSpPr>
          <a:xfrm>
            <a:off x="1917460" y="1852778"/>
            <a:ext cx="5309080" cy="774381"/>
            <a:chOff x="267950" y="4876800"/>
            <a:chExt cx="8644951" cy="1260950"/>
          </a:xfrm>
          <a:solidFill>
            <a:srgbClr val="364176">
              <a:alpha val="25000"/>
            </a:srgbClr>
          </a:solidFill>
          <a:effectLst>
            <a:reflection blurRad="6350" stA="52000" endA="300" endPos="35000" dir="5400000" sy="-100000" algn="bl" rotWithShape="0"/>
          </a:effectLst>
          <a:scene3d>
            <a:camera prst="perspectiveBelow"/>
            <a:lightRig rig="threePt" dir="t"/>
          </a:scene3d>
        </p:grpSpPr>
        <p:sp>
          <p:nvSpPr>
            <p:cNvPr id="232" name="Rounded Rectangle 231"/>
            <p:cNvSpPr/>
            <p:nvPr/>
          </p:nvSpPr>
          <p:spPr>
            <a:xfrm>
              <a:off x="267950" y="4876800"/>
              <a:ext cx="1597701" cy="1260950"/>
            </a:xfrm>
            <a:prstGeom prst="roundRect">
              <a:avLst>
                <a:gd name="adj" fmla="val 4363"/>
              </a:avLst>
            </a:prstGeom>
            <a:grpFill/>
            <a:ln w="63500">
              <a:noFill/>
            </a:ln>
            <a:effectLst/>
            <a:sp3d>
              <a:bevelT w="38100" h="38100" prst="relaxedInset"/>
            </a:sp3d>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prstClr val="black"/>
                </a:solidFill>
              </a:endParaRPr>
            </a:p>
          </p:txBody>
        </p:sp>
        <p:sp>
          <p:nvSpPr>
            <p:cNvPr id="233" name="Rounded Rectangle 232"/>
            <p:cNvSpPr/>
            <p:nvPr/>
          </p:nvSpPr>
          <p:spPr>
            <a:xfrm>
              <a:off x="2029762" y="4876800"/>
              <a:ext cx="1597701" cy="1260950"/>
            </a:xfrm>
            <a:prstGeom prst="roundRect">
              <a:avLst>
                <a:gd name="adj" fmla="val 4363"/>
              </a:avLst>
            </a:prstGeom>
            <a:grpFill/>
            <a:ln w="63500">
              <a:noFill/>
            </a:ln>
            <a:effectLst/>
            <a:sp3d>
              <a:bevelT w="38100" h="38100" prst="relaxedInset"/>
            </a:sp3d>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prstClr val="black"/>
                </a:solidFill>
              </a:endParaRPr>
            </a:p>
          </p:txBody>
        </p:sp>
        <p:sp>
          <p:nvSpPr>
            <p:cNvPr id="234" name="Rounded Rectangle 233"/>
            <p:cNvSpPr/>
            <p:nvPr/>
          </p:nvSpPr>
          <p:spPr>
            <a:xfrm>
              <a:off x="3791574" y="4876800"/>
              <a:ext cx="1597701" cy="1260950"/>
            </a:xfrm>
            <a:prstGeom prst="roundRect">
              <a:avLst>
                <a:gd name="adj" fmla="val 4363"/>
              </a:avLst>
            </a:prstGeom>
            <a:grpFill/>
            <a:ln w="63500">
              <a:noFill/>
            </a:ln>
            <a:effectLst/>
            <a:sp3d>
              <a:bevelT w="38100" h="38100" prst="relaxedInset"/>
            </a:sp3d>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prstClr val="black"/>
                </a:solidFill>
              </a:endParaRPr>
            </a:p>
          </p:txBody>
        </p:sp>
        <p:sp>
          <p:nvSpPr>
            <p:cNvPr id="235" name="Rounded Rectangle 234"/>
            <p:cNvSpPr/>
            <p:nvPr/>
          </p:nvSpPr>
          <p:spPr>
            <a:xfrm>
              <a:off x="5553386" y="4876800"/>
              <a:ext cx="1597701" cy="1260950"/>
            </a:xfrm>
            <a:prstGeom prst="roundRect">
              <a:avLst>
                <a:gd name="adj" fmla="val 4363"/>
              </a:avLst>
            </a:prstGeom>
            <a:grpFill/>
            <a:ln w="63500">
              <a:noFill/>
            </a:ln>
            <a:effectLst/>
            <a:sp3d>
              <a:bevelT w="38100" h="38100" prst="relaxedInset"/>
            </a:sp3d>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prstClr val="black"/>
                </a:solidFill>
              </a:endParaRPr>
            </a:p>
          </p:txBody>
        </p:sp>
        <p:sp>
          <p:nvSpPr>
            <p:cNvPr id="236" name="Rounded Rectangle 235"/>
            <p:cNvSpPr/>
            <p:nvPr/>
          </p:nvSpPr>
          <p:spPr>
            <a:xfrm>
              <a:off x="7315200" y="4876800"/>
              <a:ext cx="1597701" cy="1260950"/>
            </a:xfrm>
            <a:prstGeom prst="roundRect">
              <a:avLst>
                <a:gd name="adj" fmla="val 4363"/>
              </a:avLst>
            </a:prstGeom>
            <a:grpFill/>
            <a:ln w="63500">
              <a:noFill/>
            </a:ln>
            <a:effectLst/>
            <a:sp3d>
              <a:bevelT w="38100" h="38100" prst="relaxedInset"/>
            </a:sp3d>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prstClr val="black"/>
                </a:solidFill>
              </a:endParaRPr>
            </a:p>
          </p:txBody>
        </p:sp>
      </p:grpSp>
      <p:grpSp>
        <p:nvGrpSpPr>
          <p:cNvPr id="6" name="Group 218"/>
          <p:cNvGrpSpPr>
            <a:grpSpLocks noChangeAspect="1"/>
          </p:cNvGrpSpPr>
          <p:nvPr/>
        </p:nvGrpSpPr>
        <p:grpSpPr>
          <a:xfrm>
            <a:off x="897896" y="3258860"/>
            <a:ext cx="7348208" cy="1071808"/>
            <a:chOff x="267950" y="4876800"/>
            <a:chExt cx="8644951" cy="1260950"/>
          </a:xfrm>
          <a:solidFill>
            <a:srgbClr val="364176">
              <a:alpha val="45000"/>
            </a:srgbClr>
          </a:solidFill>
          <a:effectLst>
            <a:reflection blurRad="6350" stA="52000" endA="300" endPos="35000" dir="5400000" sy="-100000" algn="bl" rotWithShape="0"/>
          </a:effectLst>
          <a:scene3d>
            <a:camera prst="perspectiveBelow"/>
            <a:lightRig rig="threePt" dir="t"/>
          </a:scene3d>
        </p:grpSpPr>
        <p:sp>
          <p:nvSpPr>
            <p:cNvPr id="220" name="Rounded Rectangle 219"/>
            <p:cNvSpPr/>
            <p:nvPr/>
          </p:nvSpPr>
          <p:spPr>
            <a:xfrm>
              <a:off x="267950" y="4876800"/>
              <a:ext cx="1597701" cy="1260950"/>
            </a:xfrm>
            <a:prstGeom prst="roundRect">
              <a:avLst>
                <a:gd name="adj" fmla="val 4363"/>
              </a:avLst>
            </a:prstGeom>
            <a:grpFill/>
            <a:ln w="63500">
              <a:noFill/>
            </a:ln>
            <a:effectLst/>
            <a:sp3d>
              <a:bevelT w="63500" h="63500" prst="relaxedInset"/>
            </a:sp3d>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prstClr val="black"/>
                </a:solidFill>
              </a:endParaRPr>
            </a:p>
          </p:txBody>
        </p:sp>
        <p:sp>
          <p:nvSpPr>
            <p:cNvPr id="221" name="Rounded Rectangle 220"/>
            <p:cNvSpPr/>
            <p:nvPr/>
          </p:nvSpPr>
          <p:spPr>
            <a:xfrm>
              <a:off x="2029762" y="4876800"/>
              <a:ext cx="1597701" cy="1260950"/>
            </a:xfrm>
            <a:prstGeom prst="roundRect">
              <a:avLst>
                <a:gd name="adj" fmla="val 4363"/>
              </a:avLst>
            </a:prstGeom>
            <a:grpFill/>
            <a:ln w="63500">
              <a:noFill/>
            </a:ln>
            <a:effectLst/>
            <a:sp3d>
              <a:bevelT w="63500" h="63500" prst="relaxedInset"/>
            </a:sp3d>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prstClr val="black"/>
                </a:solidFill>
              </a:endParaRPr>
            </a:p>
          </p:txBody>
        </p:sp>
        <p:sp>
          <p:nvSpPr>
            <p:cNvPr id="222" name="Rounded Rectangle 221"/>
            <p:cNvSpPr/>
            <p:nvPr/>
          </p:nvSpPr>
          <p:spPr>
            <a:xfrm>
              <a:off x="3791574" y="4876800"/>
              <a:ext cx="1597701" cy="1260950"/>
            </a:xfrm>
            <a:prstGeom prst="roundRect">
              <a:avLst>
                <a:gd name="adj" fmla="val 4363"/>
              </a:avLst>
            </a:prstGeom>
            <a:grpFill/>
            <a:ln w="63500">
              <a:noFill/>
            </a:ln>
            <a:effectLst/>
            <a:sp3d>
              <a:bevelT w="63500" h="63500" prst="relaxedInset"/>
            </a:sp3d>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prstClr val="black"/>
                </a:solidFill>
              </a:endParaRPr>
            </a:p>
          </p:txBody>
        </p:sp>
        <p:sp>
          <p:nvSpPr>
            <p:cNvPr id="223" name="Rounded Rectangle 222"/>
            <p:cNvSpPr/>
            <p:nvPr/>
          </p:nvSpPr>
          <p:spPr>
            <a:xfrm>
              <a:off x="5553386" y="4876800"/>
              <a:ext cx="1597701" cy="1260950"/>
            </a:xfrm>
            <a:prstGeom prst="roundRect">
              <a:avLst>
                <a:gd name="adj" fmla="val 4363"/>
              </a:avLst>
            </a:prstGeom>
            <a:grpFill/>
            <a:ln w="63500">
              <a:noFill/>
            </a:ln>
            <a:effectLst/>
            <a:sp3d>
              <a:bevelT w="63500" h="63500" prst="relaxedInset"/>
            </a:sp3d>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prstClr val="black"/>
                </a:solidFill>
              </a:endParaRPr>
            </a:p>
          </p:txBody>
        </p:sp>
        <p:sp>
          <p:nvSpPr>
            <p:cNvPr id="224" name="Rounded Rectangle 223"/>
            <p:cNvSpPr/>
            <p:nvPr/>
          </p:nvSpPr>
          <p:spPr>
            <a:xfrm>
              <a:off x="7315200" y="4876800"/>
              <a:ext cx="1597701" cy="1260950"/>
            </a:xfrm>
            <a:prstGeom prst="roundRect">
              <a:avLst>
                <a:gd name="adj" fmla="val 4363"/>
              </a:avLst>
            </a:prstGeom>
            <a:grpFill/>
            <a:ln w="63500">
              <a:noFill/>
            </a:ln>
            <a:effectLst/>
            <a:sp3d>
              <a:bevelT w="63500" h="63500" prst="relaxedInset"/>
            </a:sp3d>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prstClr val="black"/>
                </a:solidFill>
              </a:endParaRPr>
            </a:p>
          </p:txBody>
        </p:sp>
      </p:grpSp>
      <p:grpSp>
        <p:nvGrpSpPr>
          <p:cNvPr id="7" name="Group 224"/>
          <p:cNvGrpSpPr>
            <a:grpSpLocks noChangeAspect="1"/>
          </p:cNvGrpSpPr>
          <p:nvPr/>
        </p:nvGrpSpPr>
        <p:grpSpPr>
          <a:xfrm>
            <a:off x="1524000" y="2487491"/>
            <a:ext cx="6245977" cy="911037"/>
            <a:chOff x="267950" y="4876800"/>
            <a:chExt cx="8644951" cy="1260950"/>
          </a:xfrm>
          <a:solidFill>
            <a:srgbClr val="364176">
              <a:alpha val="35000"/>
            </a:srgbClr>
          </a:solidFill>
          <a:effectLst>
            <a:reflection blurRad="6350" stA="52000" endA="300" endPos="35000" dir="5400000" sy="-100000" algn="bl" rotWithShape="0"/>
          </a:effectLst>
          <a:scene3d>
            <a:camera prst="perspectiveBelow"/>
            <a:lightRig rig="threePt" dir="t"/>
          </a:scene3d>
        </p:grpSpPr>
        <p:sp>
          <p:nvSpPr>
            <p:cNvPr id="226" name="Rounded Rectangle 225"/>
            <p:cNvSpPr/>
            <p:nvPr/>
          </p:nvSpPr>
          <p:spPr>
            <a:xfrm>
              <a:off x="267950" y="4876800"/>
              <a:ext cx="1597701" cy="1260950"/>
            </a:xfrm>
            <a:prstGeom prst="roundRect">
              <a:avLst>
                <a:gd name="adj" fmla="val 4363"/>
              </a:avLst>
            </a:prstGeom>
            <a:grpFill/>
            <a:ln w="63500">
              <a:noFill/>
            </a:ln>
            <a:effectLst/>
            <a:sp3d>
              <a:bevelT w="50800" h="50800" prst="relaxedInset"/>
            </a:sp3d>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prstClr val="black"/>
                </a:solidFill>
              </a:endParaRPr>
            </a:p>
          </p:txBody>
        </p:sp>
        <p:sp>
          <p:nvSpPr>
            <p:cNvPr id="227" name="Rounded Rectangle 226"/>
            <p:cNvSpPr/>
            <p:nvPr/>
          </p:nvSpPr>
          <p:spPr>
            <a:xfrm>
              <a:off x="2029762" y="4876800"/>
              <a:ext cx="1597701" cy="1260950"/>
            </a:xfrm>
            <a:prstGeom prst="roundRect">
              <a:avLst>
                <a:gd name="adj" fmla="val 4363"/>
              </a:avLst>
            </a:prstGeom>
            <a:grpFill/>
            <a:ln w="63500">
              <a:noFill/>
            </a:ln>
            <a:effectLst/>
            <a:sp3d>
              <a:bevelT w="50800" h="50800" prst="relaxedInset"/>
            </a:sp3d>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prstClr val="black"/>
                </a:solidFill>
              </a:endParaRPr>
            </a:p>
          </p:txBody>
        </p:sp>
        <p:sp>
          <p:nvSpPr>
            <p:cNvPr id="228" name="Rounded Rectangle 227"/>
            <p:cNvSpPr/>
            <p:nvPr/>
          </p:nvSpPr>
          <p:spPr>
            <a:xfrm>
              <a:off x="3791574" y="4876800"/>
              <a:ext cx="1597701" cy="1260950"/>
            </a:xfrm>
            <a:prstGeom prst="roundRect">
              <a:avLst>
                <a:gd name="adj" fmla="val 4363"/>
              </a:avLst>
            </a:prstGeom>
            <a:grpFill/>
            <a:ln w="63500">
              <a:noFill/>
            </a:ln>
            <a:effectLst/>
            <a:sp3d>
              <a:bevelT w="50800" h="50800" prst="relaxedInset"/>
            </a:sp3d>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prstClr val="black"/>
                </a:solidFill>
              </a:endParaRPr>
            </a:p>
          </p:txBody>
        </p:sp>
        <p:sp>
          <p:nvSpPr>
            <p:cNvPr id="229" name="Rounded Rectangle 228"/>
            <p:cNvSpPr/>
            <p:nvPr/>
          </p:nvSpPr>
          <p:spPr>
            <a:xfrm>
              <a:off x="5553386" y="4876800"/>
              <a:ext cx="1597701" cy="1260950"/>
            </a:xfrm>
            <a:prstGeom prst="roundRect">
              <a:avLst>
                <a:gd name="adj" fmla="val 4363"/>
              </a:avLst>
            </a:prstGeom>
            <a:grpFill/>
            <a:ln w="63500">
              <a:noFill/>
            </a:ln>
            <a:effectLst/>
            <a:sp3d>
              <a:bevelT w="50800" h="50800" prst="relaxedInset"/>
            </a:sp3d>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prstClr val="black"/>
                </a:solidFill>
              </a:endParaRPr>
            </a:p>
          </p:txBody>
        </p:sp>
        <p:sp>
          <p:nvSpPr>
            <p:cNvPr id="230" name="Rounded Rectangle 229"/>
            <p:cNvSpPr/>
            <p:nvPr/>
          </p:nvSpPr>
          <p:spPr>
            <a:xfrm>
              <a:off x="7315200" y="4876800"/>
              <a:ext cx="1597701" cy="1260950"/>
            </a:xfrm>
            <a:prstGeom prst="roundRect">
              <a:avLst>
                <a:gd name="adj" fmla="val 4363"/>
              </a:avLst>
            </a:prstGeom>
            <a:grpFill/>
            <a:ln w="63500">
              <a:noFill/>
            </a:ln>
            <a:effectLst/>
            <a:sp3d>
              <a:bevelT w="50800" h="50800" prst="relaxedInset"/>
            </a:sp3d>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prstClr val="black"/>
                </a:solidFill>
              </a:endParaRPr>
            </a:p>
          </p:txBody>
        </p:sp>
      </p:grpSp>
      <p:grpSp>
        <p:nvGrpSpPr>
          <p:cNvPr id="8" name="Group 205"/>
          <p:cNvGrpSpPr/>
          <p:nvPr/>
        </p:nvGrpSpPr>
        <p:grpSpPr>
          <a:xfrm>
            <a:off x="267950" y="4191000"/>
            <a:ext cx="8644951" cy="1260950"/>
            <a:chOff x="267950" y="4876800"/>
            <a:chExt cx="8644951" cy="1260950"/>
          </a:xfrm>
          <a:solidFill>
            <a:srgbClr val="364176">
              <a:alpha val="55000"/>
            </a:srgbClr>
          </a:solidFill>
          <a:effectLst>
            <a:reflection blurRad="6350" stA="52000" endA="300" endPos="35000" dir="5400000" sy="-100000" algn="bl" rotWithShape="0"/>
          </a:effectLst>
          <a:scene3d>
            <a:camera prst="perspectiveBelow"/>
            <a:lightRig rig="threePt" dir="t"/>
          </a:scene3d>
        </p:grpSpPr>
        <p:sp>
          <p:nvSpPr>
            <p:cNvPr id="5" name="Rounded Rectangle 4"/>
            <p:cNvSpPr/>
            <p:nvPr/>
          </p:nvSpPr>
          <p:spPr>
            <a:xfrm>
              <a:off x="267950" y="4876800"/>
              <a:ext cx="1597701" cy="1260950"/>
            </a:xfrm>
            <a:prstGeom prst="roundRect">
              <a:avLst>
                <a:gd name="adj" fmla="val 4363"/>
              </a:avLst>
            </a:prstGeom>
            <a:grpFill/>
            <a:ln w="63500">
              <a:noFill/>
            </a:ln>
            <a:effectLst/>
            <a:sp3d>
              <a:bevelT prst="relaxedInset"/>
            </a:sp3d>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prstClr val="black"/>
                </a:solidFill>
              </a:endParaRPr>
            </a:p>
          </p:txBody>
        </p:sp>
        <p:sp>
          <p:nvSpPr>
            <p:cNvPr id="202" name="Rounded Rectangle 201"/>
            <p:cNvSpPr/>
            <p:nvPr/>
          </p:nvSpPr>
          <p:spPr>
            <a:xfrm>
              <a:off x="2029762" y="4876800"/>
              <a:ext cx="1597701" cy="1260950"/>
            </a:xfrm>
            <a:prstGeom prst="roundRect">
              <a:avLst>
                <a:gd name="adj" fmla="val 4363"/>
              </a:avLst>
            </a:prstGeom>
            <a:grpFill/>
            <a:ln w="63500">
              <a:noFill/>
            </a:ln>
            <a:effectLst/>
            <a:sp3d>
              <a:bevelT prst="relaxedInset"/>
            </a:sp3d>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prstClr val="black"/>
                </a:solidFill>
              </a:endParaRPr>
            </a:p>
          </p:txBody>
        </p:sp>
        <p:sp>
          <p:nvSpPr>
            <p:cNvPr id="203" name="Rounded Rectangle 202"/>
            <p:cNvSpPr/>
            <p:nvPr/>
          </p:nvSpPr>
          <p:spPr>
            <a:xfrm>
              <a:off x="3791574" y="4876800"/>
              <a:ext cx="1597701" cy="1260950"/>
            </a:xfrm>
            <a:prstGeom prst="roundRect">
              <a:avLst>
                <a:gd name="adj" fmla="val 4363"/>
              </a:avLst>
            </a:prstGeom>
            <a:grpFill/>
            <a:ln w="63500">
              <a:noFill/>
            </a:ln>
            <a:effectLst/>
            <a:sp3d>
              <a:bevelT prst="relaxedInset"/>
            </a:sp3d>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prstClr val="black"/>
                </a:solidFill>
              </a:endParaRPr>
            </a:p>
          </p:txBody>
        </p:sp>
        <p:sp>
          <p:nvSpPr>
            <p:cNvPr id="204" name="Rounded Rectangle 203"/>
            <p:cNvSpPr/>
            <p:nvPr/>
          </p:nvSpPr>
          <p:spPr>
            <a:xfrm>
              <a:off x="5553386" y="4876800"/>
              <a:ext cx="1597701" cy="1260950"/>
            </a:xfrm>
            <a:prstGeom prst="roundRect">
              <a:avLst>
                <a:gd name="adj" fmla="val 4363"/>
              </a:avLst>
            </a:prstGeom>
            <a:grpFill/>
            <a:ln w="63500">
              <a:noFill/>
            </a:ln>
            <a:effectLst/>
            <a:sp3d>
              <a:bevelT prst="relaxedInset"/>
            </a:sp3d>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prstClr val="black"/>
                </a:solidFill>
              </a:endParaRPr>
            </a:p>
          </p:txBody>
        </p:sp>
        <p:sp>
          <p:nvSpPr>
            <p:cNvPr id="205" name="Rounded Rectangle 204"/>
            <p:cNvSpPr/>
            <p:nvPr/>
          </p:nvSpPr>
          <p:spPr>
            <a:xfrm>
              <a:off x="7315200" y="4876800"/>
              <a:ext cx="1597701" cy="1260950"/>
            </a:xfrm>
            <a:prstGeom prst="roundRect">
              <a:avLst>
                <a:gd name="adj" fmla="val 4363"/>
              </a:avLst>
            </a:prstGeom>
            <a:grpFill/>
            <a:ln w="63500">
              <a:noFill/>
            </a:ln>
            <a:effectLst/>
            <a:sp3d>
              <a:bevelT prst="relaxedInset"/>
            </a:sp3d>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prstClr val="black"/>
                </a:solidFill>
              </a:endParaRPr>
            </a:p>
          </p:txBody>
        </p:sp>
      </p:grpSp>
      <p:sp>
        <p:nvSpPr>
          <p:cNvPr id="9" name="Title 8"/>
          <p:cNvSpPr>
            <a:spLocks noGrp="1"/>
          </p:cNvSpPr>
          <p:nvPr>
            <p:ph type="ctrTitle"/>
          </p:nvPr>
        </p:nvSpPr>
        <p:spPr>
          <a:xfrm>
            <a:off x="1105664" y="408371"/>
            <a:ext cx="6858000" cy="1372385"/>
          </a:xfrm>
        </p:spPr>
        <p:txBody>
          <a:bodyPr/>
          <a:lstStyle/>
          <a:p>
            <a:r>
              <a:rPr lang="en-US" b="1" dirty="0" smtClean="0"/>
              <a:t>How to think in SQL, a set-based mindset</a:t>
            </a:r>
            <a:endParaRPr lang="en-US" b="1" dirty="0"/>
          </a:p>
        </p:txBody>
      </p:sp>
      <p:sp>
        <p:nvSpPr>
          <p:cNvPr id="10" name="Subtitle 9"/>
          <p:cNvSpPr>
            <a:spLocks noGrp="1"/>
          </p:cNvSpPr>
          <p:nvPr>
            <p:ph type="subTitle" idx="1"/>
          </p:nvPr>
        </p:nvSpPr>
        <p:spPr>
          <a:xfrm>
            <a:off x="355115" y="4664942"/>
            <a:ext cx="1252436" cy="297427"/>
          </a:xfrm>
        </p:spPr>
        <p:txBody>
          <a:bodyPr>
            <a:normAutofit fontScale="92500" lnSpcReduction="20000"/>
          </a:bodyPr>
          <a:lstStyle/>
          <a:p>
            <a:r>
              <a:rPr lang="en-US" dirty="0" smtClean="0"/>
              <a:t>Optimize</a:t>
            </a:r>
            <a:endParaRPr lang="en-US" dirty="0"/>
          </a:p>
        </p:txBody>
      </p:sp>
      <p:sp>
        <p:nvSpPr>
          <p:cNvPr id="40" name="Subtitle 9"/>
          <p:cNvSpPr txBox="1">
            <a:spLocks/>
          </p:cNvSpPr>
          <p:nvPr/>
        </p:nvSpPr>
        <p:spPr>
          <a:xfrm>
            <a:off x="2170691" y="4664941"/>
            <a:ext cx="1252436" cy="297427"/>
          </a:xfrm>
          <a:prstGeom prst="rect">
            <a:avLst/>
          </a:prstGeom>
        </p:spPr>
        <p:txBody>
          <a:bodyPr vert="horz" lIns="91440" tIns="45720" rIns="91440" bIns="45720" rtlCol="0">
            <a:normAutofit fontScale="92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dirty="0" smtClean="0"/>
              <a:t>Organize</a:t>
            </a:r>
          </a:p>
        </p:txBody>
      </p:sp>
      <p:sp>
        <p:nvSpPr>
          <p:cNvPr id="41" name="Subtitle 9"/>
          <p:cNvSpPr txBox="1">
            <a:spLocks/>
          </p:cNvSpPr>
          <p:nvPr/>
        </p:nvSpPr>
        <p:spPr>
          <a:xfrm>
            <a:off x="3945781" y="4664940"/>
            <a:ext cx="1252436" cy="297427"/>
          </a:xfrm>
          <a:prstGeom prst="rect">
            <a:avLst/>
          </a:prstGeom>
        </p:spPr>
        <p:txBody>
          <a:bodyPr vert="horz" lIns="91440" tIns="45720" rIns="91440" bIns="45720" rtlCol="0">
            <a:normAutofit fontScale="92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dirty="0" smtClean="0"/>
              <a:t>Index</a:t>
            </a:r>
          </a:p>
        </p:txBody>
      </p:sp>
      <p:sp>
        <p:nvSpPr>
          <p:cNvPr id="42" name="Subtitle 9"/>
          <p:cNvSpPr txBox="1">
            <a:spLocks/>
          </p:cNvSpPr>
          <p:nvPr/>
        </p:nvSpPr>
        <p:spPr>
          <a:xfrm>
            <a:off x="5780997" y="4664939"/>
            <a:ext cx="1252436" cy="297427"/>
          </a:xfrm>
          <a:prstGeom prst="rect">
            <a:avLst/>
          </a:prstGeom>
        </p:spPr>
        <p:txBody>
          <a:bodyPr vert="horz" lIns="91440" tIns="45720" rIns="91440" bIns="45720" rtlCol="0">
            <a:normAutofit fontScale="92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dirty="0" smtClean="0"/>
              <a:t>Prioritize</a:t>
            </a:r>
          </a:p>
        </p:txBody>
      </p:sp>
      <p:sp>
        <p:nvSpPr>
          <p:cNvPr id="43" name="Subtitle 9"/>
          <p:cNvSpPr txBox="1">
            <a:spLocks/>
          </p:cNvSpPr>
          <p:nvPr/>
        </p:nvSpPr>
        <p:spPr>
          <a:xfrm>
            <a:off x="7567081" y="4662880"/>
            <a:ext cx="1252436" cy="297427"/>
          </a:xfrm>
          <a:prstGeom prst="rect">
            <a:avLst/>
          </a:prstGeom>
        </p:spPr>
        <p:txBody>
          <a:bodyPr vert="horz" lIns="91440" tIns="45720" rIns="91440" bIns="45720" rtlCol="0">
            <a:normAutofit fontScale="92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dirty="0" smtClean="0"/>
              <a:t>Innovate</a:t>
            </a:r>
          </a:p>
        </p:txBody>
      </p:sp>
    </p:spTree>
    <p:extLst>
      <p:ext uri="{BB962C8B-B14F-4D97-AF65-F5344CB8AC3E}">
        <p14:creationId xmlns:p14="http://schemas.microsoft.com/office/powerpoint/2010/main" val="4289333169"/>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SQL Terminology</a:t>
            </a:r>
            <a:endParaRPr lang="en-US" dirty="0"/>
          </a:p>
        </p:txBody>
      </p:sp>
      <p:sp>
        <p:nvSpPr>
          <p:cNvPr id="3" name="Content Placeholder 2"/>
          <p:cNvSpPr>
            <a:spLocks noGrp="1"/>
          </p:cNvSpPr>
          <p:nvPr>
            <p:ph idx="1"/>
          </p:nvPr>
        </p:nvSpPr>
        <p:spPr>
          <a:xfrm>
            <a:off x="628650" y="838201"/>
            <a:ext cx="7886700" cy="5338762"/>
          </a:xfrm>
        </p:spPr>
        <p:txBody>
          <a:bodyPr anchor="t"/>
          <a:lstStyle/>
          <a:p>
            <a:pPr marL="0" indent="0">
              <a:buNone/>
            </a:pPr>
            <a:r>
              <a:rPr lang="en-US" sz="3200" u="sng" dirty="0" smtClean="0">
                <a:latin typeface="+mj-lt"/>
              </a:rPr>
              <a:t>Joins</a:t>
            </a:r>
          </a:p>
          <a:p>
            <a:r>
              <a:rPr lang="en-US" sz="2000" dirty="0" smtClean="0"/>
              <a:t>HASH</a:t>
            </a:r>
            <a:r>
              <a:rPr lang="en-US" sz="2000" dirty="0" smtClean="0"/>
              <a:t> MATCH</a:t>
            </a:r>
            <a:endParaRPr lang="en-US" sz="2000" dirty="0" smtClean="0"/>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7305675" cy="4114800"/>
          </a:xfrm>
          <a:prstGeom prst="rect">
            <a:avLst/>
          </a:prstGeom>
        </p:spPr>
      </p:pic>
      <p:sp>
        <p:nvSpPr>
          <p:cNvPr id="5" name="Oval 4"/>
          <p:cNvSpPr/>
          <p:nvPr/>
        </p:nvSpPr>
        <p:spPr>
          <a:xfrm>
            <a:off x="1905000" y="3276600"/>
            <a:ext cx="990600" cy="990600"/>
          </a:xfrm>
          <a:prstGeom prst="ellipse">
            <a:avLst/>
          </a:prstGeom>
          <a:solidFill>
            <a:srgbClr val="FFFF31">
              <a:alpha val="3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58421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SQL Terminology</a:t>
            </a:r>
            <a:endParaRPr lang="en-US" dirty="0"/>
          </a:p>
        </p:txBody>
      </p:sp>
      <p:sp>
        <p:nvSpPr>
          <p:cNvPr id="3" name="Content Placeholder 2"/>
          <p:cNvSpPr>
            <a:spLocks noGrp="1"/>
          </p:cNvSpPr>
          <p:nvPr>
            <p:ph idx="1"/>
          </p:nvPr>
        </p:nvSpPr>
        <p:spPr>
          <a:xfrm>
            <a:off x="628650" y="838201"/>
            <a:ext cx="7886700" cy="5338762"/>
          </a:xfrm>
        </p:spPr>
        <p:txBody>
          <a:bodyPr anchor="t"/>
          <a:lstStyle/>
          <a:p>
            <a:pPr marL="0" indent="0">
              <a:buNone/>
            </a:pPr>
            <a:r>
              <a:rPr lang="en-US" sz="3200" u="sng" dirty="0" smtClean="0">
                <a:latin typeface="+mj-lt"/>
              </a:rPr>
              <a:t>Joins</a:t>
            </a:r>
            <a:endParaRPr lang="en-US" sz="3200" u="sng" dirty="0" smtClean="0">
              <a:latin typeface="+mj-lt"/>
            </a:endParaRPr>
          </a:p>
          <a:p>
            <a:r>
              <a:rPr lang="en-US" sz="2000" dirty="0" smtClean="0"/>
              <a:t>Nested Loops</a:t>
            </a:r>
            <a:endParaRPr lang="en-US" sz="2000" dirty="0" smtClean="0"/>
          </a:p>
          <a:p>
            <a:endParaRPr lang="en-US" sz="2000" dirty="0" smtClean="0"/>
          </a:p>
          <a:p>
            <a:pPr marL="0" indent="0">
              <a:buNone/>
            </a:pPr>
            <a:endParaRPr lang="en-US" dirty="0"/>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992" y="2019300"/>
            <a:ext cx="6212746" cy="3543300"/>
          </a:xfrm>
          <a:prstGeom prst="rect">
            <a:avLst/>
          </a:prstGeom>
        </p:spPr>
      </p:pic>
      <p:sp>
        <p:nvSpPr>
          <p:cNvPr id="5" name="Oval 4"/>
          <p:cNvSpPr/>
          <p:nvPr/>
        </p:nvSpPr>
        <p:spPr>
          <a:xfrm>
            <a:off x="2209800" y="3124200"/>
            <a:ext cx="1143000" cy="1143000"/>
          </a:xfrm>
          <a:prstGeom prst="ellipse">
            <a:avLst/>
          </a:prstGeom>
          <a:solidFill>
            <a:srgbClr val="FFFF31">
              <a:alpha val="3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63058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SQL Terminology</a:t>
            </a:r>
            <a:endParaRPr lang="en-US" dirty="0"/>
          </a:p>
        </p:txBody>
      </p:sp>
      <p:sp>
        <p:nvSpPr>
          <p:cNvPr id="3" name="Content Placeholder 2"/>
          <p:cNvSpPr>
            <a:spLocks noGrp="1"/>
          </p:cNvSpPr>
          <p:nvPr>
            <p:ph idx="1"/>
          </p:nvPr>
        </p:nvSpPr>
        <p:spPr>
          <a:xfrm>
            <a:off x="628650" y="838201"/>
            <a:ext cx="7886700" cy="5338762"/>
          </a:xfrm>
        </p:spPr>
        <p:txBody>
          <a:bodyPr anchor="t"/>
          <a:lstStyle/>
          <a:p>
            <a:pPr marL="0" indent="0">
              <a:buNone/>
            </a:pPr>
            <a:r>
              <a:rPr lang="en-US" sz="3200" u="sng" dirty="0" smtClean="0">
                <a:latin typeface="+mj-lt"/>
              </a:rPr>
              <a:t>Joins</a:t>
            </a:r>
            <a:endParaRPr lang="en-US" sz="3200" u="sng" dirty="0" smtClean="0">
              <a:latin typeface="+mj-lt"/>
            </a:endParaRPr>
          </a:p>
          <a:p>
            <a:r>
              <a:rPr lang="en-US" sz="2000" dirty="0" smtClean="0"/>
              <a:t>Anti/Semi Left/Right Joins</a:t>
            </a:r>
            <a:endParaRPr lang="en-US" sz="2000" dirty="0" smtClean="0"/>
          </a:p>
          <a:p>
            <a:endParaRPr lang="en-US" sz="2000" dirty="0" smtClean="0"/>
          </a:p>
          <a:p>
            <a:pPr marL="0" indent="0">
              <a:buNone/>
            </a:pPr>
            <a:endParaRPr lang="en-US" dirty="0"/>
          </a:p>
          <a:p>
            <a:pPr marL="0" indent="0">
              <a:buNone/>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1793082"/>
            <a:ext cx="7143750" cy="4503940"/>
          </a:xfrm>
          <a:prstGeom prst="rect">
            <a:avLst/>
          </a:prstGeom>
        </p:spPr>
      </p:pic>
      <p:sp>
        <p:nvSpPr>
          <p:cNvPr id="5" name="Oval 4"/>
          <p:cNvSpPr/>
          <p:nvPr/>
        </p:nvSpPr>
        <p:spPr>
          <a:xfrm>
            <a:off x="1905000" y="4031548"/>
            <a:ext cx="1905000" cy="1143000"/>
          </a:xfrm>
          <a:prstGeom prst="ellipse">
            <a:avLst/>
          </a:prstGeom>
          <a:solidFill>
            <a:srgbClr val="FFFF31">
              <a:alpha val="3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23587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endParaRPr lang="en-US" dirty="0"/>
          </a:p>
        </p:txBody>
      </p:sp>
      <p:sp>
        <p:nvSpPr>
          <p:cNvPr id="3" name="Content Placeholder 2"/>
          <p:cNvSpPr>
            <a:spLocks noGrp="1"/>
          </p:cNvSpPr>
          <p:nvPr>
            <p:ph idx="1"/>
          </p:nvPr>
        </p:nvSpPr>
        <p:spPr>
          <a:xfrm>
            <a:off x="628650" y="838201"/>
            <a:ext cx="7886700" cy="5338762"/>
          </a:xfrm>
        </p:spPr>
        <p:txBody>
          <a:bodyPr anchor="ctr">
            <a:normAutofit/>
          </a:bodyPr>
          <a:lstStyle/>
          <a:p>
            <a:pPr marL="0" indent="0">
              <a:buNone/>
            </a:pPr>
            <a:r>
              <a:rPr lang="en-US" sz="4800" dirty="0"/>
              <a:t>Demo – Show, don’t just Tell</a:t>
            </a:r>
          </a:p>
        </p:txBody>
      </p:sp>
    </p:spTree>
    <p:extLst>
      <p:ext uri="{BB962C8B-B14F-4D97-AF65-F5344CB8AC3E}">
        <p14:creationId xmlns:p14="http://schemas.microsoft.com/office/powerpoint/2010/main" val="13135745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SQL Terminology</a:t>
            </a:r>
            <a:endParaRPr lang="en-US" dirty="0"/>
          </a:p>
        </p:txBody>
      </p:sp>
      <p:sp>
        <p:nvSpPr>
          <p:cNvPr id="3" name="Content Placeholder 2"/>
          <p:cNvSpPr>
            <a:spLocks noGrp="1"/>
          </p:cNvSpPr>
          <p:nvPr>
            <p:ph idx="1"/>
          </p:nvPr>
        </p:nvSpPr>
        <p:spPr>
          <a:xfrm>
            <a:off x="628650" y="838201"/>
            <a:ext cx="7886700" cy="5338762"/>
          </a:xfrm>
        </p:spPr>
        <p:txBody>
          <a:bodyPr anchor="t"/>
          <a:lstStyle/>
          <a:p>
            <a:pPr marL="0" indent="0">
              <a:buNone/>
            </a:pPr>
            <a:r>
              <a:rPr lang="en-US" sz="3200" u="sng" dirty="0" smtClean="0">
                <a:latin typeface="+mj-lt"/>
              </a:rPr>
              <a:t>Plans</a:t>
            </a:r>
          </a:p>
          <a:p>
            <a:r>
              <a:rPr lang="en-US" sz="2000" dirty="0" smtClean="0"/>
              <a:t>Rows (Estimated vs Actual)</a:t>
            </a:r>
          </a:p>
          <a:p>
            <a:r>
              <a:rPr lang="en-US" sz="2000" dirty="0" smtClean="0"/>
              <a:t>I/O Cost</a:t>
            </a:r>
          </a:p>
          <a:p>
            <a:r>
              <a:rPr lang="en-US" sz="2000" dirty="0" smtClean="0"/>
              <a:t>CPU Cost</a:t>
            </a:r>
          </a:p>
          <a:p>
            <a:r>
              <a:rPr lang="en-US" sz="2000" dirty="0" smtClean="0"/>
              <a:t>Executions</a:t>
            </a:r>
          </a:p>
          <a:p>
            <a:r>
              <a:rPr lang="en-US" sz="2000" dirty="0" smtClean="0"/>
              <a:t>Operator Cost</a:t>
            </a:r>
          </a:p>
          <a:p>
            <a:r>
              <a:rPr lang="en-US" sz="2000" dirty="0" smtClean="0"/>
              <a:t>Row Size</a:t>
            </a:r>
          </a:p>
          <a:p>
            <a:r>
              <a:rPr lang="en-US" sz="2000" dirty="0" smtClean="0"/>
              <a:t>Data Size</a:t>
            </a:r>
          </a:p>
          <a:p>
            <a:r>
              <a:rPr lang="en-US" sz="2000" dirty="0" smtClean="0"/>
              <a:t>Ordered</a:t>
            </a:r>
          </a:p>
          <a:p>
            <a:r>
              <a:rPr lang="en-US" sz="2000" dirty="0" smtClean="0"/>
              <a:t>Index</a:t>
            </a:r>
          </a:p>
          <a:p>
            <a:r>
              <a:rPr lang="en-US" sz="2000" dirty="0" smtClean="0"/>
              <a:t>Output List</a:t>
            </a:r>
          </a:p>
          <a:p>
            <a:r>
              <a:rPr lang="en-US" sz="2000" dirty="0" smtClean="0"/>
              <a:t>Where</a:t>
            </a:r>
          </a:p>
          <a:p>
            <a:endParaRPr lang="en-US" sz="2000"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2472489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SQL Terminology</a:t>
            </a:r>
            <a:endParaRPr lang="en-US" dirty="0"/>
          </a:p>
        </p:txBody>
      </p:sp>
      <p:sp>
        <p:nvSpPr>
          <p:cNvPr id="3" name="Content Placeholder 2"/>
          <p:cNvSpPr>
            <a:spLocks noGrp="1"/>
          </p:cNvSpPr>
          <p:nvPr>
            <p:ph idx="1"/>
          </p:nvPr>
        </p:nvSpPr>
        <p:spPr>
          <a:xfrm>
            <a:off x="628650" y="838201"/>
            <a:ext cx="7886700" cy="5338762"/>
          </a:xfrm>
        </p:spPr>
        <p:txBody>
          <a:bodyPr anchor="t"/>
          <a:lstStyle/>
          <a:p>
            <a:pPr marL="0" indent="0">
              <a:buNone/>
            </a:pPr>
            <a:r>
              <a:rPr lang="en-US" sz="3200" u="sng" dirty="0" smtClean="0">
                <a:latin typeface="+mj-lt"/>
              </a:rPr>
              <a:t>Plans</a:t>
            </a:r>
          </a:p>
          <a:p>
            <a:endParaRPr lang="en-US" sz="2000" dirty="0" smtClean="0"/>
          </a:p>
          <a:p>
            <a:pPr marL="0" indent="0">
              <a:buNone/>
            </a:pPr>
            <a:endParaRPr lang="en-US" dirty="0"/>
          </a:p>
          <a:p>
            <a:pPr marL="0" indent="0">
              <a:buNone/>
            </a:pP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4202" b="-14202"/>
          <a:stretch/>
        </p:blipFill>
        <p:spPr>
          <a:xfrm>
            <a:off x="1549078" y="1600200"/>
            <a:ext cx="5748337" cy="9592884"/>
          </a:xfrm>
          <a:prstGeom prst="rect">
            <a:avLst/>
          </a:prstGeom>
        </p:spPr>
      </p:pic>
      <p:sp>
        <p:nvSpPr>
          <p:cNvPr id="5" name="Right Arrow 4"/>
          <p:cNvSpPr/>
          <p:nvPr/>
        </p:nvSpPr>
        <p:spPr>
          <a:xfrm>
            <a:off x="331143" y="2720574"/>
            <a:ext cx="1143000" cy="6072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331143" y="5210165"/>
            <a:ext cx="1143000" cy="6072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549078" y="2819400"/>
            <a:ext cx="5748337" cy="304800"/>
          </a:xfrm>
          <a:prstGeom prst="rect">
            <a:avLst/>
          </a:prstGeom>
          <a:solidFill>
            <a:srgbClr val="FC5134">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81873" y="5361374"/>
            <a:ext cx="5748337" cy="304800"/>
          </a:xfrm>
          <a:prstGeom prst="rect">
            <a:avLst/>
          </a:prstGeom>
          <a:solidFill>
            <a:srgbClr val="FC5134">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93710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SQL Terminology</a:t>
            </a:r>
            <a:endParaRPr lang="en-US" dirty="0"/>
          </a:p>
        </p:txBody>
      </p:sp>
      <p:sp>
        <p:nvSpPr>
          <p:cNvPr id="3" name="Content Placeholder 2"/>
          <p:cNvSpPr>
            <a:spLocks noGrp="1"/>
          </p:cNvSpPr>
          <p:nvPr>
            <p:ph idx="1"/>
          </p:nvPr>
        </p:nvSpPr>
        <p:spPr>
          <a:xfrm>
            <a:off x="628650" y="838201"/>
            <a:ext cx="7886700" cy="5338762"/>
          </a:xfrm>
        </p:spPr>
        <p:txBody>
          <a:bodyPr anchor="t"/>
          <a:lstStyle/>
          <a:p>
            <a:pPr marL="0" indent="0">
              <a:buNone/>
            </a:pPr>
            <a:r>
              <a:rPr lang="en-US" sz="3200" u="sng" dirty="0" smtClean="0">
                <a:latin typeface="+mj-lt"/>
              </a:rPr>
              <a:t>Plans</a:t>
            </a:r>
          </a:p>
          <a:p>
            <a:endParaRPr lang="en-US" sz="2000" dirty="0" smtClean="0"/>
          </a:p>
          <a:p>
            <a:pPr marL="0" indent="0">
              <a:buNone/>
            </a:pPr>
            <a:endParaRPr lang="en-US" dirty="0"/>
          </a:p>
          <a:p>
            <a:pPr marL="0" indent="0">
              <a:buNone/>
            </a:pP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4202" b="-14202"/>
          <a:stretch/>
        </p:blipFill>
        <p:spPr>
          <a:xfrm>
            <a:off x="1549078" y="1600200"/>
            <a:ext cx="5748337" cy="9592884"/>
          </a:xfrm>
          <a:prstGeom prst="rect">
            <a:avLst/>
          </a:prstGeom>
        </p:spPr>
      </p:pic>
      <p:sp>
        <p:nvSpPr>
          <p:cNvPr id="5" name="Right Arrow 4"/>
          <p:cNvSpPr/>
          <p:nvPr/>
        </p:nvSpPr>
        <p:spPr>
          <a:xfrm>
            <a:off x="331143" y="3657600"/>
            <a:ext cx="1143000" cy="6072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549078" y="3733800"/>
            <a:ext cx="5748337" cy="379809"/>
          </a:xfrm>
          <a:prstGeom prst="rect">
            <a:avLst/>
          </a:prstGeom>
          <a:solidFill>
            <a:srgbClr val="FC5134">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51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SQL Terminology</a:t>
            </a:r>
            <a:endParaRPr lang="en-US" dirty="0"/>
          </a:p>
        </p:txBody>
      </p:sp>
      <p:sp>
        <p:nvSpPr>
          <p:cNvPr id="3" name="Content Placeholder 2"/>
          <p:cNvSpPr>
            <a:spLocks noGrp="1"/>
          </p:cNvSpPr>
          <p:nvPr>
            <p:ph idx="1"/>
          </p:nvPr>
        </p:nvSpPr>
        <p:spPr>
          <a:xfrm>
            <a:off x="628650" y="838201"/>
            <a:ext cx="7886700" cy="5338762"/>
          </a:xfrm>
        </p:spPr>
        <p:txBody>
          <a:bodyPr anchor="t"/>
          <a:lstStyle/>
          <a:p>
            <a:pPr marL="0" indent="0">
              <a:buNone/>
            </a:pPr>
            <a:r>
              <a:rPr lang="en-US" sz="3200" u="sng" dirty="0" smtClean="0">
                <a:latin typeface="+mj-lt"/>
              </a:rPr>
              <a:t>Plans</a:t>
            </a:r>
          </a:p>
          <a:p>
            <a:endParaRPr lang="en-US" sz="2000" dirty="0" smtClean="0"/>
          </a:p>
          <a:p>
            <a:pPr marL="0" indent="0">
              <a:buNone/>
            </a:pPr>
            <a:endParaRPr lang="en-US" dirty="0"/>
          </a:p>
          <a:p>
            <a:pPr marL="0" indent="0">
              <a:buNone/>
            </a:pP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4202" b="-14202"/>
          <a:stretch/>
        </p:blipFill>
        <p:spPr>
          <a:xfrm>
            <a:off x="1549078" y="1600200"/>
            <a:ext cx="5748337" cy="9592884"/>
          </a:xfrm>
          <a:prstGeom prst="rect">
            <a:avLst/>
          </a:prstGeom>
        </p:spPr>
      </p:pic>
      <p:sp>
        <p:nvSpPr>
          <p:cNvPr id="5" name="Right Arrow 4"/>
          <p:cNvSpPr/>
          <p:nvPr/>
        </p:nvSpPr>
        <p:spPr>
          <a:xfrm>
            <a:off x="331142" y="3961208"/>
            <a:ext cx="1143000" cy="6072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549077" y="4074913"/>
            <a:ext cx="5748337" cy="379809"/>
          </a:xfrm>
          <a:prstGeom prst="rect">
            <a:avLst/>
          </a:prstGeom>
          <a:solidFill>
            <a:srgbClr val="FC5134">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2063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SQL Terminology</a:t>
            </a:r>
            <a:endParaRPr lang="en-US" dirty="0"/>
          </a:p>
        </p:txBody>
      </p:sp>
      <p:sp>
        <p:nvSpPr>
          <p:cNvPr id="3" name="Content Placeholder 2"/>
          <p:cNvSpPr>
            <a:spLocks noGrp="1"/>
          </p:cNvSpPr>
          <p:nvPr>
            <p:ph idx="1"/>
          </p:nvPr>
        </p:nvSpPr>
        <p:spPr>
          <a:xfrm>
            <a:off x="628650" y="838201"/>
            <a:ext cx="7886700" cy="5338762"/>
          </a:xfrm>
        </p:spPr>
        <p:txBody>
          <a:bodyPr anchor="t"/>
          <a:lstStyle/>
          <a:p>
            <a:pPr marL="0" indent="0">
              <a:buNone/>
            </a:pPr>
            <a:r>
              <a:rPr lang="en-US" sz="3200" u="sng" dirty="0" smtClean="0">
                <a:latin typeface="+mj-lt"/>
              </a:rPr>
              <a:t>Plans</a:t>
            </a:r>
          </a:p>
          <a:p>
            <a:endParaRPr lang="en-US" sz="2000" dirty="0" smtClean="0"/>
          </a:p>
          <a:p>
            <a:pPr marL="0" indent="0">
              <a:buNone/>
            </a:pPr>
            <a:endParaRPr lang="en-US" dirty="0"/>
          </a:p>
          <a:p>
            <a:pPr marL="0" indent="0">
              <a:buNone/>
            </a:pP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4202" b="-14202"/>
          <a:stretch/>
        </p:blipFill>
        <p:spPr>
          <a:xfrm>
            <a:off x="1549078" y="1600200"/>
            <a:ext cx="5748337" cy="9592884"/>
          </a:xfrm>
          <a:prstGeom prst="rect">
            <a:avLst/>
          </a:prstGeom>
        </p:spPr>
      </p:pic>
      <p:sp>
        <p:nvSpPr>
          <p:cNvPr id="5" name="Right Arrow 4"/>
          <p:cNvSpPr/>
          <p:nvPr/>
        </p:nvSpPr>
        <p:spPr>
          <a:xfrm>
            <a:off x="331142" y="4284108"/>
            <a:ext cx="1143000" cy="6072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549078" y="4397813"/>
            <a:ext cx="5748337" cy="326588"/>
          </a:xfrm>
          <a:prstGeom prst="rect">
            <a:avLst/>
          </a:prstGeom>
          <a:solidFill>
            <a:srgbClr val="FC5134">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05927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SQL Terminology</a:t>
            </a:r>
            <a:endParaRPr lang="en-US" dirty="0"/>
          </a:p>
        </p:txBody>
      </p:sp>
      <p:sp>
        <p:nvSpPr>
          <p:cNvPr id="3" name="Content Placeholder 2"/>
          <p:cNvSpPr>
            <a:spLocks noGrp="1"/>
          </p:cNvSpPr>
          <p:nvPr>
            <p:ph idx="1"/>
          </p:nvPr>
        </p:nvSpPr>
        <p:spPr>
          <a:xfrm>
            <a:off x="628650" y="838201"/>
            <a:ext cx="7886700" cy="5338762"/>
          </a:xfrm>
        </p:spPr>
        <p:txBody>
          <a:bodyPr anchor="t"/>
          <a:lstStyle/>
          <a:p>
            <a:pPr marL="0" indent="0">
              <a:buNone/>
            </a:pPr>
            <a:r>
              <a:rPr lang="en-US" sz="3200" u="sng" dirty="0" smtClean="0">
                <a:latin typeface="+mj-lt"/>
              </a:rPr>
              <a:t>Plans</a:t>
            </a:r>
          </a:p>
          <a:p>
            <a:endParaRPr lang="en-US" sz="2000" dirty="0" smtClean="0"/>
          </a:p>
          <a:p>
            <a:pPr marL="0" indent="0">
              <a:buNone/>
            </a:pPr>
            <a:endParaRPr lang="en-US" dirty="0"/>
          </a:p>
          <a:p>
            <a:pPr marL="0" indent="0">
              <a:buNone/>
            </a:pP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4202" b="-14202"/>
          <a:stretch/>
        </p:blipFill>
        <p:spPr>
          <a:xfrm>
            <a:off x="1549078" y="1600200"/>
            <a:ext cx="5748337" cy="9592884"/>
          </a:xfrm>
          <a:prstGeom prst="rect">
            <a:avLst/>
          </a:prstGeom>
        </p:spPr>
      </p:pic>
      <p:sp>
        <p:nvSpPr>
          <p:cNvPr id="5" name="Right Arrow 4"/>
          <p:cNvSpPr/>
          <p:nvPr/>
        </p:nvSpPr>
        <p:spPr>
          <a:xfrm>
            <a:off x="331143" y="4572000"/>
            <a:ext cx="1143000" cy="912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548113" y="4713506"/>
            <a:ext cx="5748337" cy="620494"/>
          </a:xfrm>
          <a:prstGeom prst="rect">
            <a:avLst/>
          </a:prstGeom>
          <a:solidFill>
            <a:srgbClr val="FC5134">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8279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lgn="ctr"/>
            <a:r>
              <a:rPr lang="en-US" sz="6000" dirty="0" smtClean="0">
                <a:latin typeface="Century Schoolbook" panose="02040604050505020304" pitchFamily="18" charset="0"/>
              </a:rPr>
              <a:t>Kevin Devine</a:t>
            </a:r>
            <a:endParaRPr lang="en-US" sz="6000" dirty="0">
              <a:latin typeface="Century Schoolbook" panose="02040604050505020304" pitchFamily="18" charset="0"/>
            </a:endParaRPr>
          </a:p>
        </p:txBody>
      </p:sp>
      <p:sp>
        <p:nvSpPr>
          <p:cNvPr id="7" name="Content Placeholder 6"/>
          <p:cNvSpPr>
            <a:spLocks noGrp="1"/>
          </p:cNvSpPr>
          <p:nvPr>
            <p:ph idx="1"/>
          </p:nvPr>
        </p:nvSpPr>
        <p:spPr/>
        <p:txBody>
          <a:bodyPr anchor="ctr">
            <a:normAutofit/>
          </a:bodyPr>
          <a:lstStyle/>
          <a:p>
            <a:pPr marL="0" indent="0">
              <a:buNone/>
            </a:pPr>
            <a:r>
              <a:rPr lang="en-US" sz="3200" dirty="0" smtClean="0">
                <a:latin typeface="Century Schoolbook" panose="02040604050505020304" pitchFamily="18" charset="0"/>
              </a:rPr>
              <a:t>Former Database Administrator</a:t>
            </a:r>
          </a:p>
          <a:p>
            <a:pPr marL="0" indent="0">
              <a:buNone/>
            </a:pPr>
            <a:r>
              <a:rPr lang="en-US" sz="3200" dirty="0" smtClean="0">
                <a:latin typeface="Century Schoolbook" panose="02040604050505020304" pitchFamily="18" charset="0"/>
              </a:rPr>
              <a:t>Current Software Engineer</a:t>
            </a:r>
          </a:p>
          <a:p>
            <a:pPr marL="0" indent="0">
              <a:buNone/>
            </a:pPr>
            <a:r>
              <a:rPr lang="en-US" sz="3200" dirty="0" smtClean="0">
                <a:latin typeface="Century Schoolbook" panose="02040604050505020304" pitchFamily="18" charset="0"/>
              </a:rPr>
              <a:t>MRI Software, LLC</a:t>
            </a:r>
          </a:p>
          <a:p>
            <a:pPr marL="0" indent="0">
              <a:buNone/>
            </a:pPr>
            <a:endParaRPr lang="en-US" sz="3200" dirty="0">
              <a:latin typeface="Century Schoolbook" panose="02040604050505020304" pitchFamily="18" charset="0"/>
            </a:endParaRPr>
          </a:p>
          <a:p>
            <a:pPr marL="0" indent="0">
              <a:buNone/>
            </a:pPr>
            <a:r>
              <a:rPr lang="en-US" sz="3200" dirty="0" smtClean="0">
                <a:latin typeface="Century Schoolbook" panose="02040604050505020304" pitchFamily="18" charset="0"/>
              </a:rPr>
              <a:t>@kdevine7800</a:t>
            </a:r>
          </a:p>
          <a:p>
            <a:pPr marL="0" indent="0">
              <a:buNone/>
            </a:pPr>
            <a:r>
              <a:rPr lang="en-US" sz="3200" dirty="0" smtClean="0">
                <a:latin typeface="Century Schoolbook" panose="02040604050505020304" pitchFamily="18" charset="0"/>
              </a:rPr>
              <a:t>kdevine@yahoo.com</a:t>
            </a:r>
            <a:endParaRPr lang="en-US" sz="3200" dirty="0">
              <a:latin typeface="Century Schoolbook" panose="02040604050505020304" pitchFamily="18" charset="0"/>
            </a:endParaRPr>
          </a:p>
        </p:txBody>
      </p:sp>
    </p:spTree>
    <p:extLst>
      <p:ext uri="{BB962C8B-B14F-4D97-AF65-F5344CB8AC3E}">
        <p14:creationId xmlns:p14="http://schemas.microsoft.com/office/powerpoint/2010/main" val="40212340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716" y="1640591"/>
            <a:ext cx="6088284" cy="6088284"/>
          </a:xfrm>
          <a:prstGeom prst="rect">
            <a:avLst/>
          </a:prstGeom>
        </p:spPr>
      </p:pic>
      <p:sp>
        <p:nvSpPr>
          <p:cNvPr id="2" name="Title 1"/>
          <p:cNvSpPr>
            <a:spLocks noGrp="1"/>
          </p:cNvSpPr>
          <p:nvPr>
            <p:ph type="title"/>
          </p:nvPr>
        </p:nvSpPr>
        <p:spPr>
          <a:xfrm>
            <a:off x="628650" y="232961"/>
            <a:ext cx="7886700" cy="605240"/>
          </a:xfrm>
        </p:spPr>
        <p:txBody>
          <a:bodyPr/>
          <a:lstStyle/>
          <a:p>
            <a:r>
              <a:rPr lang="en-US" dirty="0" smtClean="0"/>
              <a:t>SQL Terminology</a:t>
            </a:r>
            <a:endParaRPr lang="en-US" dirty="0"/>
          </a:p>
        </p:txBody>
      </p:sp>
      <p:sp>
        <p:nvSpPr>
          <p:cNvPr id="3" name="Content Placeholder 2"/>
          <p:cNvSpPr>
            <a:spLocks noGrp="1"/>
          </p:cNvSpPr>
          <p:nvPr>
            <p:ph idx="1"/>
          </p:nvPr>
        </p:nvSpPr>
        <p:spPr>
          <a:xfrm>
            <a:off x="628650" y="838201"/>
            <a:ext cx="7886700" cy="5338762"/>
          </a:xfrm>
        </p:spPr>
        <p:txBody>
          <a:bodyPr anchor="t"/>
          <a:lstStyle/>
          <a:p>
            <a:pPr marL="0" indent="0">
              <a:buNone/>
            </a:pPr>
            <a:r>
              <a:rPr lang="en-US" sz="3200" u="sng" dirty="0" smtClean="0">
                <a:latin typeface="+mj-lt"/>
              </a:rPr>
              <a:t>Plans</a:t>
            </a:r>
          </a:p>
          <a:p>
            <a:endParaRPr lang="en-US" sz="2000" dirty="0" smtClean="0"/>
          </a:p>
          <a:p>
            <a:pPr marL="0" indent="0">
              <a:buNone/>
            </a:pPr>
            <a:endParaRPr lang="en-US" dirty="0"/>
          </a:p>
          <a:p>
            <a:pPr marL="0" indent="0">
              <a:buNone/>
            </a:pPr>
            <a:endParaRPr lang="en-US" dirty="0"/>
          </a:p>
        </p:txBody>
      </p:sp>
      <p:sp>
        <p:nvSpPr>
          <p:cNvPr id="5" name="Right Arrow 4"/>
          <p:cNvSpPr/>
          <p:nvPr/>
        </p:nvSpPr>
        <p:spPr>
          <a:xfrm>
            <a:off x="312516" y="3843844"/>
            <a:ext cx="1143000" cy="912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531716" y="3951506"/>
            <a:ext cx="6012084" cy="696694"/>
          </a:xfrm>
          <a:prstGeom prst="rect">
            <a:avLst/>
          </a:prstGeom>
          <a:solidFill>
            <a:srgbClr val="FC5134">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75962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SQL Terminology</a:t>
            </a:r>
            <a:endParaRPr lang="en-US" dirty="0"/>
          </a:p>
        </p:txBody>
      </p:sp>
      <p:sp>
        <p:nvSpPr>
          <p:cNvPr id="3" name="Content Placeholder 2"/>
          <p:cNvSpPr>
            <a:spLocks noGrp="1"/>
          </p:cNvSpPr>
          <p:nvPr>
            <p:ph idx="1"/>
          </p:nvPr>
        </p:nvSpPr>
        <p:spPr>
          <a:xfrm>
            <a:off x="628650" y="838201"/>
            <a:ext cx="7886700" cy="5338762"/>
          </a:xfrm>
        </p:spPr>
        <p:txBody>
          <a:bodyPr anchor="t"/>
          <a:lstStyle/>
          <a:p>
            <a:pPr marL="0" indent="0">
              <a:buNone/>
            </a:pPr>
            <a:r>
              <a:rPr lang="en-US" sz="3200" u="sng" dirty="0" smtClean="0">
                <a:latin typeface="+mj-lt"/>
              </a:rPr>
              <a:t>Plans</a:t>
            </a:r>
          </a:p>
          <a:p>
            <a:endParaRPr lang="en-US" sz="2000" dirty="0" smtClean="0"/>
          </a:p>
          <a:p>
            <a:pPr marL="0" indent="0">
              <a:buNone/>
            </a:pPr>
            <a:endParaRPr lang="en-US" dirty="0"/>
          </a:p>
          <a:p>
            <a:pPr marL="0" indent="0">
              <a:buNone/>
            </a:pP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52571" b="-52571"/>
          <a:stretch/>
        </p:blipFill>
        <p:spPr>
          <a:xfrm>
            <a:off x="1622083" y="1458874"/>
            <a:ext cx="5748337" cy="9592884"/>
          </a:xfrm>
          <a:prstGeom prst="rect">
            <a:avLst/>
          </a:prstGeom>
        </p:spPr>
      </p:pic>
      <p:sp>
        <p:nvSpPr>
          <p:cNvPr id="5" name="Right Arrow 4"/>
          <p:cNvSpPr/>
          <p:nvPr/>
        </p:nvSpPr>
        <p:spPr>
          <a:xfrm>
            <a:off x="381000" y="3773091"/>
            <a:ext cx="1143000" cy="912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622082" y="3733800"/>
            <a:ext cx="5748337" cy="990600"/>
          </a:xfrm>
          <a:prstGeom prst="rect">
            <a:avLst/>
          </a:prstGeom>
          <a:solidFill>
            <a:srgbClr val="FC5134">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35208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SQL Terminology</a:t>
            </a:r>
            <a:endParaRPr lang="en-US" dirty="0"/>
          </a:p>
        </p:txBody>
      </p:sp>
      <p:sp>
        <p:nvSpPr>
          <p:cNvPr id="3" name="Content Placeholder 2"/>
          <p:cNvSpPr>
            <a:spLocks noGrp="1"/>
          </p:cNvSpPr>
          <p:nvPr>
            <p:ph idx="1"/>
          </p:nvPr>
        </p:nvSpPr>
        <p:spPr>
          <a:xfrm>
            <a:off x="628650" y="838201"/>
            <a:ext cx="7886700" cy="5338762"/>
          </a:xfrm>
        </p:spPr>
        <p:txBody>
          <a:bodyPr anchor="t"/>
          <a:lstStyle/>
          <a:p>
            <a:pPr marL="0" indent="0">
              <a:buNone/>
            </a:pPr>
            <a:r>
              <a:rPr lang="en-US" sz="3200" u="sng" dirty="0" smtClean="0">
                <a:latin typeface="+mj-lt"/>
              </a:rPr>
              <a:t>Plans</a:t>
            </a:r>
          </a:p>
          <a:p>
            <a:endParaRPr lang="en-US" sz="2000" dirty="0" smtClean="0"/>
          </a:p>
          <a:p>
            <a:pPr marL="0" indent="0">
              <a:buNone/>
            </a:pPr>
            <a:endParaRPr lang="en-US" dirty="0"/>
          </a:p>
          <a:p>
            <a:pPr marL="0" indent="0">
              <a:buNone/>
            </a:pP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52571" b="-52571"/>
          <a:stretch/>
        </p:blipFill>
        <p:spPr>
          <a:xfrm>
            <a:off x="1622083" y="1458874"/>
            <a:ext cx="5748337" cy="9592884"/>
          </a:xfrm>
          <a:prstGeom prst="rect">
            <a:avLst/>
          </a:prstGeom>
        </p:spPr>
      </p:pic>
      <p:sp>
        <p:nvSpPr>
          <p:cNvPr id="5" name="Right Arrow 4"/>
          <p:cNvSpPr/>
          <p:nvPr/>
        </p:nvSpPr>
        <p:spPr>
          <a:xfrm>
            <a:off x="381000" y="4800600"/>
            <a:ext cx="1143000" cy="912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658736" y="4685108"/>
            <a:ext cx="5748337" cy="1334691"/>
          </a:xfrm>
          <a:prstGeom prst="rect">
            <a:avLst/>
          </a:prstGeom>
          <a:solidFill>
            <a:srgbClr val="FC5134">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92178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think about SQL?</a:t>
            </a:r>
            <a:r>
              <a:rPr lang="en-US" dirty="0"/>
              <a:t/>
            </a:r>
            <a:br>
              <a:rPr lang="en-US" dirty="0"/>
            </a:br>
            <a:endParaRPr lang="en-US" dirty="0"/>
          </a:p>
        </p:txBody>
      </p:sp>
      <p:sp>
        <p:nvSpPr>
          <p:cNvPr id="3" name="Text Placeholder 2"/>
          <p:cNvSpPr>
            <a:spLocks noGrp="1"/>
          </p:cNvSpPr>
          <p:nvPr>
            <p:ph type="body" idx="1"/>
          </p:nvPr>
        </p:nvSpPr>
        <p:spPr/>
        <p:txBody>
          <a:bodyPr>
            <a:noAutofit/>
          </a:bodyPr>
          <a:lstStyle/>
          <a:p>
            <a:pPr algn="ctr"/>
            <a:r>
              <a:rPr lang="en-US" sz="3200" dirty="0" smtClean="0"/>
              <a:t>Results-Oriented Thinking</a:t>
            </a:r>
            <a:endParaRPr lang="en-US" sz="3200" dirty="0"/>
          </a:p>
        </p:txBody>
      </p:sp>
      <p:sp>
        <p:nvSpPr>
          <p:cNvPr id="4" name="Content Placeholder 3"/>
          <p:cNvSpPr>
            <a:spLocks noGrp="1"/>
          </p:cNvSpPr>
          <p:nvPr>
            <p:ph sz="half" idx="2"/>
          </p:nvPr>
        </p:nvSpPr>
        <p:spPr/>
        <p:txBody>
          <a:bodyPr/>
          <a:lstStyle/>
          <a:p>
            <a:r>
              <a:rPr lang="en-US" dirty="0" smtClean="0"/>
              <a:t>How can I achieve this?</a:t>
            </a:r>
          </a:p>
          <a:p>
            <a:r>
              <a:rPr lang="en-US" dirty="0" smtClean="0"/>
              <a:t>What do I have to do now to get there?</a:t>
            </a:r>
          </a:p>
          <a:p>
            <a:r>
              <a:rPr lang="en-US" dirty="0" smtClean="0"/>
              <a:t>See the end in your mind and look for the fastest way to get there</a:t>
            </a:r>
          </a:p>
          <a:p>
            <a:r>
              <a:rPr lang="en-US" dirty="0" smtClean="0"/>
              <a:t>Base decisions on the results of an action</a:t>
            </a:r>
            <a:endParaRPr lang="en-US" dirty="0"/>
          </a:p>
        </p:txBody>
      </p:sp>
      <p:sp>
        <p:nvSpPr>
          <p:cNvPr id="5" name="Text Placeholder 4"/>
          <p:cNvSpPr>
            <a:spLocks noGrp="1"/>
          </p:cNvSpPr>
          <p:nvPr>
            <p:ph type="body" sz="quarter" idx="3"/>
          </p:nvPr>
        </p:nvSpPr>
        <p:spPr/>
        <p:txBody>
          <a:bodyPr>
            <a:noAutofit/>
          </a:bodyPr>
          <a:lstStyle/>
          <a:p>
            <a:pPr algn="ctr"/>
            <a:r>
              <a:rPr lang="en-US" sz="3200" dirty="0" smtClean="0"/>
              <a:t>Process-Oriented Thinking</a:t>
            </a:r>
            <a:endParaRPr lang="en-US" sz="3200" dirty="0"/>
          </a:p>
        </p:txBody>
      </p:sp>
      <p:sp>
        <p:nvSpPr>
          <p:cNvPr id="6" name="Content Placeholder 5"/>
          <p:cNvSpPr>
            <a:spLocks noGrp="1"/>
          </p:cNvSpPr>
          <p:nvPr>
            <p:ph sz="quarter" idx="4"/>
          </p:nvPr>
        </p:nvSpPr>
        <p:spPr/>
        <p:txBody>
          <a:bodyPr/>
          <a:lstStyle/>
          <a:p>
            <a:r>
              <a:rPr lang="en-US" dirty="0" smtClean="0"/>
              <a:t>What does this task mean?</a:t>
            </a:r>
          </a:p>
          <a:p>
            <a:r>
              <a:rPr lang="en-US" dirty="0" smtClean="0"/>
              <a:t>What will happen on the way to get there?</a:t>
            </a:r>
          </a:p>
          <a:p>
            <a:r>
              <a:rPr lang="en-US" dirty="0" smtClean="0"/>
              <a:t>What is the best way to do something?</a:t>
            </a:r>
          </a:p>
          <a:p>
            <a:r>
              <a:rPr lang="en-US" dirty="0" smtClean="0"/>
              <a:t>Results should not determine future decisions</a:t>
            </a:r>
            <a:endParaRPr lang="en-US" dirty="0"/>
          </a:p>
        </p:txBody>
      </p:sp>
    </p:spTree>
    <p:extLst>
      <p:ext uri="{BB962C8B-B14F-4D97-AF65-F5344CB8AC3E}">
        <p14:creationId xmlns:p14="http://schemas.microsoft.com/office/powerpoint/2010/main" val="24931152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Is this bad?</a:t>
            </a:r>
            <a:endParaRPr lang="en-US" dirty="0"/>
          </a:p>
        </p:txBody>
      </p:sp>
      <p:sp>
        <p:nvSpPr>
          <p:cNvPr id="3" name="Content Placeholder 2"/>
          <p:cNvSpPr>
            <a:spLocks noGrp="1"/>
          </p:cNvSpPr>
          <p:nvPr>
            <p:ph idx="1"/>
          </p:nvPr>
        </p:nvSpPr>
        <p:spPr>
          <a:xfrm>
            <a:off x="628650" y="838201"/>
            <a:ext cx="7886700" cy="5338762"/>
          </a:xfrm>
        </p:spPr>
        <p:txBody>
          <a:bodyPr anchor="t"/>
          <a:lstStyle/>
          <a:p>
            <a:pPr marL="0" indent="0">
              <a:buNone/>
            </a:pPr>
            <a:endParaRPr lang="en-US" dirty="0" smtClean="0"/>
          </a:p>
          <a:p>
            <a:pPr marL="0" indent="0">
              <a:buNone/>
            </a:pPr>
            <a:r>
              <a:rPr lang="en-US" dirty="0" smtClean="0"/>
              <a:t>SELECT </a:t>
            </a:r>
            <a:r>
              <a:rPr lang="en-US" dirty="0" err="1" smtClean="0"/>
              <a:t>LocationName</a:t>
            </a:r>
            <a:r>
              <a:rPr lang="en-US" dirty="0" smtClean="0"/>
              <a:t> FROM Locations WHERE </a:t>
            </a:r>
          </a:p>
          <a:p>
            <a:pPr marL="0" indent="0">
              <a:buNone/>
            </a:pPr>
            <a:r>
              <a:rPr lang="en-US" dirty="0" err="1" smtClean="0"/>
              <a:t>dbo.fnDistanceCalculator</a:t>
            </a:r>
            <a:r>
              <a:rPr lang="en-US" dirty="0" smtClean="0"/>
              <a:t>(</a:t>
            </a:r>
            <a:r>
              <a:rPr lang="en-US" dirty="0" err="1" smtClean="0"/>
              <a:t>Locations.Zipcode</a:t>
            </a:r>
            <a:r>
              <a:rPr lang="en-US" dirty="0" smtClean="0"/>
              <a:t>, @</a:t>
            </a:r>
            <a:r>
              <a:rPr lang="en-US" dirty="0" err="1" smtClean="0"/>
              <a:t>zipcode</a:t>
            </a:r>
            <a:r>
              <a:rPr lang="en-US" dirty="0" smtClean="0"/>
              <a:t>) &lt; 10</a:t>
            </a:r>
          </a:p>
          <a:p>
            <a:pPr marL="0" indent="0">
              <a:buNone/>
            </a:pPr>
            <a:r>
              <a:rPr lang="en-US" dirty="0" smtClean="0"/>
              <a:t>ORDER BY </a:t>
            </a:r>
            <a:r>
              <a:rPr lang="en-US" dirty="0" err="1" smtClean="0"/>
              <a:t>dbo.fnDistanceCalculator</a:t>
            </a:r>
            <a:r>
              <a:rPr lang="en-US" dirty="0" smtClean="0"/>
              <a:t>(Locations.</a:t>
            </a:r>
            <a:r>
              <a:rPr lang="en-US" dirty="0" err="1" smtClean="0"/>
              <a:t>Zipcode</a:t>
            </a:r>
            <a:r>
              <a:rPr lang="en-US" dirty="0" smtClean="0"/>
              <a:t>,@</a:t>
            </a:r>
            <a:r>
              <a:rPr lang="en-US" dirty="0" err="1" smtClean="0"/>
              <a:t>zipcode</a:t>
            </a:r>
            <a:r>
              <a:rPr lang="en-US" dirty="0" smtClean="0"/>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9732810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Is this bad?</a:t>
            </a:r>
            <a:endParaRPr lang="en-US" dirty="0"/>
          </a:p>
        </p:txBody>
      </p:sp>
      <p:sp>
        <p:nvSpPr>
          <p:cNvPr id="3" name="Content Placeholder 2"/>
          <p:cNvSpPr>
            <a:spLocks noGrp="1"/>
          </p:cNvSpPr>
          <p:nvPr>
            <p:ph idx="1"/>
          </p:nvPr>
        </p:nvSpPr>
        <p:spPr>
          <a:xfrm>
            <a:off x="628650" y="838201"/>
            <a:ext cx="7886700" cy="5338762"/>
          </a:xfrm>
        </p:spPr>
        <p:txBody>
          <a:bodyPr anchor="t"/>
          <a:lstStyle/>
          <a:p>
            <a:pPr marL="0" indent="0">
              <a:buNone/>
            </a:pPr>
            <a:endParaRPr lang="en-US" dirty="0" smtClean="0"/>
          </a:p>
          <a:p>
            <a:pPr marL="0" indent="0">
              <a:buNone/>
            </a:pPr>
            <a:r>
              <a:rPr lang="en-US" dirty="0" smtClean="0"/>
              <a:t>SELECT </a:t>
            </a:r>
            <a:r>
              <a:rPr lang="en-US" dirty="0" err="1" smtClean="0"/>
              <a:t>LocationName</a:t>
            </a:r>
            <a:r>
              <a:rPr lang="en-US" dirty="0" smtClean="0"/>
              <a:t> FROM Locations WHERE </a:t>
            </a:r>
          </a:p>
          <a:p>
            <a:pPr marL="0" indent="0">
              <a:buNone/>
            </a:pPr>
            <a:r>
              <a:rPr lang="en-US" dirty="0" err="1" smtClean="0"/>
              <a:t>dbo.fnDistanceCalculator</a:t>
            </a:r>
            <a:r>
              <a:rPr lang="en-US" dirty="0" smtClean="0"/>
              <a:t>(</a:t>
            </a:r>
            <a:r>
              <a:rPr lang="en-US" dirty="0" err="1" smtClean="0"/>
              <a:t>Locations.Zipcode</a:t>
            </a:r>
            <a:r>
              <a:rPr lang="en-US" dirty="0" smtClean="0"/>
              <a:t>, @</a:t>
            </a:r>
            <a:r>
              <a:rPr lang="en-US" dirty="0" err="1" smtClean="0"/>
              <a:t>zipcode</a:t>
            </a:r>
            <a:r>
              <a:rPr lang="en-US" dirty="0" smtClean="0"/>
              <a:t>) &lt; 10</a:t>
            </a:r>
          </a:p>
          <a:p>
            <a:pPr marL="0" indent="0">
              <a:buNone/>
            </a:pPr>
            <a:r>
              <a:rPr lang="en-US" dirty="0" smtClean="0"/>
              <a:t>ORDER BY </a:t>
            </a:r>
            <a:r>
              <a:rPr lang="en-US" dirty="0" err="1" smtClean="0"/>
              <a:t>dbo.fnDistanceCalculator</a:t>
            </a:r>
            <a:r>
              <a:rPr lang="en-US" dirty="0" smtClean="0"/>
              <a:t>(Locations.</a:t>
            </a:r>
            <a:r>
              <a:rPr lang="en-US" dirty="0" err="1" smtClean="0"/>
              <a:t>Zipcode</a:t>
            </a:r>
            <a:r>
              <a:rPr lang="en-US" dirty="0" smtClean="0"/>
              <a:t>,@</a:t>
            </a:r>
            <a:r>
              <a:rPr lang="en-US" dirty="0" err="1" smtClean="0"/>
              <a:t>zipcode</a:t>
            </a:r>
            <a:r>
              <a:rPr lang="en-US" dirty="0" smtClean="0"/>
              <a:t>)</a:t>
            </a:r>
          </a:p>
          <a:p>
            <a:pPr marL="0" indent="0">
              <a:buNone/>
            </a:pPr>
            <a:endParaRPr lang="en-US" dirty="0"/>
          </a:p>
          <a:p>
            <a:pPr marL="0" indent="0">
              <a:buNone/>
            </a:pPr>
            <a:r>
              <a:rPr lang="en-US" dirty="0" smtClean="0"/>
              <a:t>Should you fix this?</a:t>
            </a:r>
            <a:endParaRPr lang="en-US" dirty="0"/>
          </a:p>
        </p:txBody>
      </p:sp>
    </p:spTree>
    <p:extLst>
      <p:ext uri="{BB962C8B-B14F-4D97-AF65-F5344CB8AC3E}">
        <p14:creationId xmlns:p14="http://schemas.microsoft.com/office/powerpoint/2010/main" val="270472637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Is this bad?</a:t>
            </a:r>
            <a:endParaRPr lang="en-US" dirty="0"/>
          </a:p>
        </p:txBody>
      </p:sp>
      <p:sp>
        <p:nvSpPr>
          <p:cNvPr id="3" name="Content Placeholder 2"/>
          <p:cNvSpPr>
            <a:spLocks noGrp="1"/>
          </p:cNvSpPr>
          <p:nvPr>
            <p:ph idx="1"/>
          </p:nvPr>
        </p:nvSpPr>
        <p:spPr>
          <a:xfrm>
            <a:off x="628650" y="838201"/>
            <a:ext cx="7886700" cy="5338762"/>
          </a:xfrm>
        </p:spPr>
        <p:txBody>
          <a:bodyPr anchor="t">
            <a:normAutofit/>
          </a:bodyPr>
          <a:lstStyle/>
          <a:p>
            <a:pPr marL="0" indent="0">
              <a:buNone/>
            </a:pPr>
            <a:endParaRPr lang="en-US" dirty="0" smtClean="0"/>
          </a:p>
          <a:p>
            <a:pPr marL="0" indent="0">
              <a:buNone/>
            </a:pPr>
            <a:r>
              <a:rPr lang="en-US" dirty="0" smtClean="0"/>
              <a:t>SELECT TOP 10 </a:t>
            </a:r>
            <a:r>
              <a:rPr lang="en-US" dirty="0" err="1" smtClean="0"/>
              <a:t>LocationName</a:t>
            </a:r>
            <a:r>
              <a:rPr lang="en-US" dirty="0" smtClean="0"/>
              <a:t> FROM </a:t>
            </a:r>
            <a:r>
              <a:rPr lang="en-US" dirty="0"/>
              <a:t>Locations WHERE </a:t>
            </a:r>
          </a:p>
          <a:p>
            <a:pPr marL="0" indent="0">
              <a:buNone/>
            </a:pPr>
            <a:r>
              <a:rPr lang="en-US" dirty="0" err="1"/>
              <a:t>dbo.fnDistanceCalculator</a:t>
            </a:r>
            <a:r>
              <a:rPr lang="en-US" dirty="0"/>
              <a:t>(</a:t>
            </a:r>
            <a:r>
              <a:rPr lang="en-US" dirty="0" err="1"/>
              <a:t>Locations.Zipcode</a:t>
            </a:r>
            <a:r>
              <a:rPr lang="en-US" dirty="0"/>
              <a:t>, @</a:t>
            </a:r>
            <a:r>
              <a:rPr lang="en-US" dirty="0" err="1"/>
              <a:t>zipcode</a:t>
            </a:r>
            <a:r>
              <a:rPr lang="en-US" dirty="0"/>
              <a:t>) &lt; </a:t>
            </a:r>
            <a:r>
              <a:rPr lang="en-US" dirty="0" smtClean="0"/>
              <a:t>10</a:t>
            </a:r>
            <a:br>
              <a:rPr lang="en-US" dirty="0" smtClean="0"/>
            </a:br>
            <a:r>
              <a:rPr lang="en-US" dirty="0" smtClean="0"/>
              <a:t>ORDER BY </a:t>
            </a:r>
            <a:r>
              <a:rPr lang="en-US" dirty="0" err="1" smtClean="0"/>
              <a:t>dbo.fnDistanceCalculator</a:t>
            </a:r>
            <a:r>
              <a:rPr lang="en-US" dirty="0" smtClean="0"/>
              <a:t>(Locations.</a:t>
            </a:r>
            <a:r>
              <a:rPr lang="en-US" dirty="0" err="1" smtClean="0"/>
              <a:t>Zipcode</a:t>
            </a:r>
            <a:r>
              <a:rPr lang="en-US" dirty="0" smtClean="0"/>
              <a:t>,@</a:t>
            </a:r>
            <a:r>
              <a:rPr lang="en-US" dirty="0" err="1" smtClean="0"/>
              <a:t>zipcode</a:t>
            </a:r>
            <a:r>
              <a:rPr lang="en-US" dirty="0" smtClean="0"/>
              <a:t>)</a:t>
            </a:r>
          </a:p>
          <a:p>
            <a:pPr marL="0" indent="0">
              <a:buNone/>
            </a:pPr>
            <a:endParaRPr lang="en-US" dirty="0"/>
          </a:p>
          <a:p>
            <a:pPr marL="0" indent="0">
              <a:buNone/>
            </a:pPr>
            <a:r>
              <a:rPr lang="en-US" dirty="0" smtClean="0"/>
              <a:t>Should you fix this?</a:t>
            </a:r>
          </a:p>
          <a:p>
            <a:pPr marL="0" indent="0">
              <a:buNone/>
            </a:pPr>
            <a:endParaRPr lang="en-US" dirty="0"/>
          </a:p>
          <a:p>
            <a:pPr marL="0" indent="0">
              <a:buNone/>
            </a:pPr>
            <a:r>
              <a:rPr lang="en-US" dirty="0" smtClean="0"/>
              <a:t>SELECT </a:t>
            </a:r>
            <a:r>
              <a:rPr lang="en-US" dirty="0" err="1" smtClean="0"/>
              <a:t>LocationName</a:t>
            </a:r>
            <a:r>
              <a:rPr lang="en-US" dirty="0" smtClean="0"/>
              <a:t>, </a:t>
            </a:r>
            <a:r>
              <a:rPr lang="en-US" dirty="0" err="1" smtClean="0"/>
              <a:t>dbo.fnDistanceCalculator</a:t>
            </a:r>
            <a:r>
              <a:rPr lang="en-US" dirty="0" smtClean="0"/>
              <a:t>(Locations.</a:t>
            </a:r>
            <a:r>
              <a:rPr lang="en-US" dirty="0" err="1" smtClean="0"/>
              <a:t>Zipcode</a:t>
            </a:r>
            <a:r>
              <a:rPr lang="en-US" dirty="0" smtClean="0"/>
              <a:t>,@</a:t>
            </a:r>
            <a:r>
              <a:rPr lang="en-US" dirty="0" err="1" smtClean="0"/>
              <a:t>zipcode</a:t>
            </a:r>
            <a:r>
              <a:rPr lang="en-US" dirty="0" smtClean="0"/>
              <a:t>) as distance</a:t>
            </a:r>
          </a:p>
          <a:p>
            <a:pPr marL="0" indent="0">
              <a:buNone/>
            </a:pPr>
            <a:r>
              <a:rPr lang="en-US" dirty="0" smtClean="0"/>
              <a:t>INTO #distances FROM Locations</a:t>
            </a:r>
          </a:p>
          <a:p>
            <a:pPr marL="0" indent="0">
              <a:buNone/>
            </a:pPr>
            <a:endParaRPr lang="en-US" dirty="0"/>
          </a:p>
          <a:p>
            <a:pPr marL="0" indent="0">
              <a:buNone/>
            </a:pPr>
            <a:r>
              <a:rPr lang="en-US" dirty="0" smtClean="0"/>
              <a:t>SELECT TOP 10 </a:t>
            </a:r>
            <a:r>
              <a:rPr lang="en-US" dirty="0" err="1" smtClean="0"/>
              <a:t>LocationName</a:t>
            </a:r>
            <a:r>
              <a:rPr lang="en-US" dirty="0" smtClean="0"/>
              <a:t> FROM #distances ORDER BY distance</a:t>
            </a:r>
          </a:p>
          <a:p>
            <a:pPr marL="0" indent="0">
              <a:buNone/>
            </a:pPr>
            <a:endParaRPr lang="en-US" dirty="0"/>
          </a:p>
          <a:p>
            <a:pPr marL="0" indent="0">
              <a:buNone/>
            </a:pPr>
            <a:r>
              <a:rPr lang="en-US" dirty="0" smtClean="0"/>
              <a:t>Maybe…</a:t>
            </a:r>
            <a:endParaRPr lang="en-US" dirty="0"/>
          </a:p>
        </p:txBody>
      </p:sp>
    </p:spTree>
    <p:extLst>
      <p:ext uri="{BB962C8B-B14F-4D97-AF65-F5344CB8AC3E}">
        <p14:creationId xmlns:p14="http://schemas.microsoft.com/office/powerpoint/2010/main" val="330189454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Is this bad?</a:t>
            </a:r>
            <a:endParaRPr lang="en-US" dirty="0"/>
          </a:p>
        </p:txBody>
      </p:sp>
      <p:sp>
        <p:nvSpPr>
          <p:cNvPr id="3" name="Content Placeholder 2"/>
          <p:cNvSpPr>
            <a:spLocks noGrp="1"/>
          </p:cNvSpPr>
          <p:nvPr>
            <p:ph idx="1"/>
          </p:nvPr>
        </p:nvSpPr>
        <p:spPr>
          <a:xfrm>
            <a:off x="628650" y="838201"/>
            <a:ext cx="7886700" cy="5338762"/>
          </a:xfrm>
        </p:spPr>
        <p:txBody>
          <a:bodyPr anchor="t">
            <a:normAutofit fontScale="92500"/>
          </a:bodyPr>
          <a:lstStyle/>
          <a:p>
            <a:pPr marL="0" indent="0">
              <a:buNone/>
            </a:pPr>
            <a:endParaRPr lang="en-US" dirty="0" smtClean="0"/>
          </a:p>
          <a:p>
            <a:pPr marL="0" indent="0">
              <a:buNone/>
            </a:pPr>
            <a:r>
              <a:rPr lang="en-US" dirty="0" smtClean="0"/>
              <a:t>SELECT TOP 10 </a:t>
            </a:r>
            <a:r>
              <a:rPr lang="en-US" dirty="0" err="1" smtClean="0"/>
              <a:t>LocationName</a:t>
            </a:r>
            <a:r>
              <a:rPr lang="en-US" dirty="0" smtClean="0"/>
              <a:t> FROM Locations </a:t>
            </a:r>
            <a:br>
              <a:rPr lang="en-US" dirty="0" smtClean="0"/>
            </a:br>
            <a:r>
              <a:rPr lang="en-US" dirty="0" smtClean="0"/>
              <a:t>ORDER BY </a:t>
            </a:r>
            <a:r>
              <a:rPr lang="en-US" dirty="0" err="1" smtClean="0"/>
              <a:t>dbo.fnDistanceCalculator</a:t>
            </a:r>
            <a:r>
              <a:rPr lang="en-US" dirty="0" smtClean="0"/>
              <a:t>(Locations.</a:t>
            </a:r>
            <a:r>
              <a:rPr lang="en-US" dirty="0" err="1" smtClean="0"/>
              <a:t>Zipcode</a:t>
            </a:r>
            <a:r>
              <a:rPr lang="en-US" dirty="0" smtClean="0"/>
              <a:t>,@</a:t>
            </a:r>
            <a:r>
              <a:rPr lang="en-US" dirty="0" err="1" smtClean="0"/>
              <a:t>zipcode</a:t>
            </a:r>
            <a:r>
              <a:rPr lang="en-US" dirty="0" smtClean="0"/>
              <a:t>)</a:t>
            </a:r>
          </a:p>
          <a:p>
            <a:pPr marL="0" indent="0">
              <a:buNone/>
            </a:pPr>
            <a:endParaRPr lang="en-US" dirty="0"/>
          </a:p>
          <a:p>
            <a:pPr marL="0" indent="0">
              <a:buNone/>
            </a:pPr>
            <a:r>
              <a:rPr lang="en-US" dirty="0" smtClean="0"/>
              <a:t>Should you fix this?</a:t>
            </a:r>
          </a:p>
          <a:p>
            <a:pPr marL="0" indent="0">
              <a:buNone/>
            </a:pPr>
            <a:r>
              <a:rPr lang="en-US" dirty="0"/>
              <a:t>DECLARE @</a:t>
            </a:r>
            <a:r>
              <a:rPr lang="en-US" dirty="0" err="1"/>
              <a:t>zipcode</a:t>
            </a:r>
            <a:r>
              <a:rPr lang="en-US" dirty="0"/>
              <a:t> char(5) = '44224'</a:t>
            </a:r>
          </a:p>
          <a:p>
            <a:pPr marL="0" indent="0">
              <a:buNone/>
            </a:pPr>
            <a:r>
              <a:rPr lang="en-US" dirty="0"/>
              <a:t>DECLARE @source geography</a:t>
            </a:r>
          </a:p>
          <a:p>
            <a:pPr marL="0" indent="0">
              <a:buNone/>
            </a:pPr>
            <a:r>
              <a:rPr lang="en-US" dirty="0"/>
              <a:t>SELECT @source = </a:t>
            </a:r>
            <a:r>
              <a:rPr lang="en-US" dirty="0" err="1"/>
              <a:t>GeoLocation</a:t>
            </a:r>
            <a:r>
              <a:rPr lang="en-US" dirty="0"/>
              <a:t> FROM </a:t>
            </a:r>
            <a:r>
              <a:rPr lang="en-US" dirty="0" err="1"/>
              <a:t>Sales.ZipCodes</a:t>
            </a:r>
            <a:r>
              <a:rPr lang="en-US" dirty="0"/>
              <a:t> WHERE </a:t>
            </a:r>
            <a:r>
              <a:rPr lang="en-US" dirty="0" err="1"/>
              <a:t>zipcode</a:t>
            </a:r>
            <a:r>
              <a:rPr lang="en-US" dirty="0"/>
              <a:t> = @</a:t>
            </a:r>
            <a:r>
              <a:rPr lang="en-US" dirty="0" err="1"/>
              <a:t>zipcode</a:t>
            </a:r>
            <a:endParaRPr lang="en-US" dirty="0"/>
          </a:p>
          <a:p>
            <a:pPr marL="0" indent="0">
              <a:buNone/>
            </a:pPr>
            <a:r>
              <a:rPr lang="en-US" dirty="0" smtClean="0"/>
              <a:t>SELECT </a:t>
            </a:r>
            <a:r>
              <a:rPr lang="en-US" dirty="0"/>
              <a:t>s.[Name],@</a:t>
            </a:r>
            <a:r>
              <a:rPr lang="en-US" dirty="0" err="1"/>
              <a:t>source.STDistance</a:t>
            </a:r>
            <a:r>
              <a:rPr lang="en-US" dirty="0"/>
              <a:t>(</a:t>
            </a:r>
            <a:r>
              <a:rPr lang="en-US" dirty="0" err="1"/>
              <a:t>SpatialLocation</a:t>
            </a:r>
            <a:r>
              <a:rPr lang="en-US" dirty="0"/>
              <a:t>) as distance INTO #</a:t>
            </a:r>
            <a:r>
              <a:rPr lang="en-US" dirty="0" smtClean="0"/>
              <a:t>distance FROM </a:t>
            </a:r>
            <a:r>
              <a:rPr lang="en-US" dirty="0"/>
              <a:t>[Sales].[Store] s </a:t>
            </a:r>
            <a:r>
              <a:rPr lang="en-US" dirty="0" smtClean="0"/>
              <a:t>INNER JOIN </a:t>
            </a:r>
            <a:r>
              <a:rPr lang="en-US" dirty="0" err="1"/>
              <a:t>Person.BusinessEntityAddress</a:t>
            </a:r>
            <a:r>
              <a:rPr lang="en-US" dirty="0"/>
              <a:t> </a:t>
            </a:r>
            <a:r>
              <a:rPr lang="en-US" dirty="0" err="1"/>
              <a:t>bea</a:t>
            </a:r>
            <a:r>
              <a:rPr lang="en-US" dirty="0"/>
              <a:t> ON </a:t>
            </a:r>
            <a:r>
              <a:rPr lang="en-US" dirty="0" err="1"/>
              <a:t>s.BusinessEntityID</a:t>
            </a:r>
            <a:r>
              <a:rPr lang="en-US" dirty="0"/>
              <a:t> = </a:t>
            </a:r>
            <a:r>
              <a:rPr lang="en-US" dirty="0" err="1"/>
              <a:t>bea.BusinessEntityID</a:t>
            </a:r>
            <a:r>
              <a:rPr lang="en-US" dirty="0"/>
              <a:t> </a:t>
            </a:r>
            <a:r>
              <a:rPr lang="en-US" dirty="0" smtClean="0"/>
              <a:t>INNER JOIN </a:t>
            </a:r>
            <a:r>
              <a:rPr lang="en-US" dirty="0" err="1"/>
              <a:t>Person.Address</a:t>
            </a:r>
            <a:r>
              <a:rPr lang="en-US" dirty="0"/>
              <a:t> a ON </a:t>
            </a:r>
            <a:r>
              <a:rPr lang="en-US" dirty="0" err="1"/>
              <a:t>bea.AddressID</a:t>
            </a:r>
            <a:r>
              <a:rPr lang="en-US" dirty="0"/>
              <a:t> = </a:t>
            </a:r>
            <a:r>
              <a:rPr lang="en-US" dirty="0" err="1" smtClean="0"/>
              <a:t>a.AddressID</a:t>
            </a:r>
            <a:r>
              <a:rPr lang="en-US" dirty="0" smtClean="0"/>
              <a:t> INNER JOIN </a:t>
            </a:r>
            <a:r>
              <a:rPr lang="en-US" dirty="0" err="1" smtClean="0"/>
              <a:t>Person.StateProvince</a:t>
            </a:r>
            <a:r>
              <a:rPr lang="en-US" dirty="0" smtClean="0"/>
              <a:t> </a:t>
            </a:r>
            <a:r>
              <a:rPr lang="en-US" dirty="0" err="1"/>
              <a:t>sp</a:t>
            </a:r>
            <a:r>
              <a:rPr lang="en-US" dirty="0"/>
              <a:t> ON </a:t>
            </a:r>
            <a:r>
              <a:rPr lang="en-US" dirty="0" err="1"/>
              <a:t>a.StateProvinceID</a:t>
            </a:r>
            <a:r>
              <a:rPr lang="en-US" dirty="0"/>
              <a:t> = </a:t>
            </a:r>
            <a:r>
              <a:rPr lang="en-US" dirty="0" err="1"/>
              <a:t>sp.StateProvinceID</a:t>
            </a:r>
            <a:r>
              <a:rPr lang="en-US" dirty="0"/>
              <a:t> </a:t>
            </a:r>
            <a:r>
              <a:rPr lang="en-US" dirty="0" smtClean="0"/>
              <a:t>INNER JOIN </a:t>
            </a:r>
            <a:r>
              <a:rPr lang="en-US" dirty="0" err="1"/>
              <a:t>Person.CountryRegion</a:t>
            </a:r>
            <a:r>
              <a:rPr lang="en-US" dirty="0"/>
              <a:t> </a:t>
            </a:r>
            <a:r>
              <a:rPr lang="en-US" dirty="0" err="1"/>
              <a:t>cr</a:t>
            </a:r>
            <a:r>
              <a:rPr lang="en-US" dirty="0"/>
              <a:t> ON </a:t>
            </a:r>
            <a:r>
              <a:rPr lang="en-US" dirty="0" err="1"/>
              <a:t>sp.CountryRegionCode</a:t>
            </a:r>
            <a:r>
              <a:rPr lang="en-US" dirty="0"/>
              <a:t> = </a:t>
            </a:r>
            <a:r>
              <a:rPr lang="en-US" dirty="0" err="1" smtClean="0"/>
              <a:t>cr.CountryRegionCode</a:t>
            </a:r>
            <a:r>
              <a:rPr lang="en-US" dirty="0" smtClean="0"/>
              <a:t> WHERE </a:t>
            </a:r>
            <a:r>
              <a:rPr lang="en-US" dirty="0" err="1" smtClean="0"/>
              <a:t>sp.CountryRegionCode</a:t>
            </a:r>
            <a:r>
              <a:rPr lang="en-US" dirty="0" smtClean="0"/>
              <a:t> </a:t>
            </a:r>
            <a:r>
              <a:rPr lang="en-US" dirty="0"/>
              <a:t>= 'US'</a:t>
            </a:r>
          </a:p>
          <a:p>
            <a:pPr marL="0" indent="0">
              <a:buNone/>
            </a:pPr>
            <a:r>
              <a:rPr lang="en-US" dirty="0"/>
              <a:t>SELECT TOP 10 Name FROM #distance ORDER BY distance</a:t>
            </a:r>
          </a:p>
        </p:txBody>
      </p:sp>
    </p:spTree>
    <p:extLst>
      <p:ext uri="{BB962C8B-B14F-4D97-AF65-F5344CB8AC3E}">
        <p14:creationId xmlns:p14="http://schemas.microsoft.com/office/powerpoint/2010/main" val="19823673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59474"/>
          </a:xfrm>
        </p:spPr>
        <p:txBody>
          <a:bodyPr/>
          <a:lstStyle/>
          <a:p>
            <a:r>
              <a:rPr lang="en-US" sz="4000" dirty="0"/>
              <a:t>SQL expects “What do you want?” not “How do I get?” </a:t>
            </a:r>
            <a:r>
              <a:rPr lang="en-US" sz="4000" dirty="0" smtClean="0"/>
              <a:t>statements</a:t>
            </a:r>
            <a:br>
              <a:rPr lang="en-US" sz="4000" dirty="0" smtClean="0"/>
            </a:br>
            <a:r>
              <a:rPr lang="en-US" sz="4000" dirty="0"/>
              <a:t/>
            </a:r>
            <a:br>
              <a:rPr lang="en-US" sz="4000" dirty="0"/>
            </a:br>
            <a:r>
              <a:rPr lang="en-US" sz="4000" dirty="0" smtClean="0"/>
              <a:t>Looping is </a:t>
            </a:r>
            <a:r>
              <a:rPr lang="en-US" sz="4000" b="1" dirty="0" smtClean="0"/>
              <a:t>NOT</a:t>
            </a:r>
            <a:r>
              <a:rPr lang="en-US" sz="4000" dirty="0" smtClean="0"/>
              <a:t> a SQL concept</a:t>
            </a:r>
            <a:br>
              <a:rPr lang="en-US" sz="4000" dirty="0" smtClean="0"/>
            </a:br>
            <a:r>
              <a:rPr lang="en-US" sz="4000" dirty="0"/>
              <a:t/>
            </a:r>
            <a:br>
              <a:rPr lang="en-US" sz="4000" dirty="0"/>
            </a:br>
            <a:r>
              <a:rPr lang="en-US" sz="4000" dirty="0" smtClean="0"/>
              <a:t>SQL </a:t>
            </a:r>
            <a:r>
              <a:rPr lang="en-US" sz="4000" dirty="0" smtClean="0"/>
              <a:t>terminology</a:t>
            </a:r>
            <a:br>
              <a:rPr lang="en-US" sz="4000" dirty="0" smtClean="0"/>
            </a:br>
            <a:r>
              <a:rPr lang="en-US" sz="4000" dirty="0"/>
              <a:t/>
            </a:r>
            <a:br>
              <a:rPr lang="en-US" sz="4000" dirty="0"/>
            </a:br>
            <a:r>
              <a:rPr lang="en-US" sz="4000" dirty="0" smtClean="0"/>
              <a:t>Results-oriented thinking</a:t>
            </a:r>
            <a:r>
              <a:rPr lang="en-US" dirty="0"/>
              <a:t/>
            </a:r>
            <a:br>
              <a:rPr lang="en-US" dirty="0"/>
            </a:br>
            <a:endParaRPr lang="en-US" dirty="0"/>
          </a:p>
        </p:txBody>
      </p:sp>
    </p:spTree>
    <p:extLst>
      <p:ext uri="{BB962C8B-B14F-4D97-AF65-F5344CB8AC3E}">
        <p14:creationId xmlns:p14="http://schemas.microsoft.com/office/powerpoint/2010/main" val="8249106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32961"/>
            <a:ext cx="7886700" cy="605240"/>
          </a:xfrm>
        </p:spPr>
        <p:txBody>
          <a:bodyPr/>
          <a:lstStyle/>
          <a:p>
            <a:r>
              <a:rPr lang="en-US" dirty="0" smtClean="0"/>
              <a:t>Q&amp;A</a:t>
            </a:r>
            <a:endParaRPr lang="en-US" dirty="0"/>
          </a:p>
        </p:txBody>
      </p:sp>
      <p:sp>
        <p:nvSpPr>
          <p:cNvPr id="3" name="Content Placeholder 2"/>
          <p:cNvSpPr>
            <a:spLocks noGrp="1"/>
          </p:cNvSpPr>
          <p:nvPr>
            <p:ph idx="1"/>
          </p:nvPr>
        </p:nvSpPr>
        <p:spPr>
          <a:xfrm>
            <a:off x="628650" y="838201"/>
            <a:ext cx="7886700" cy="5338762"/>
          </a:xfrm>
        </p:spPr>
        <p:txBody>
          <a:bodyPr anchor="t">
            <a:normAutofit lnSpcReduction="10000"/>
          </a:bodyPr>
          <a:lstStyle/>
          <a:p>
            <a:pPr marL="0" indent="0">
              <a:buNone/>
            </a:pPr>
            <a:r>
              <a:rPr lang="en-US" dirty="0" smtClean="0"/>
              <a:t>Kevin Devine</a:t>
            </a:r>
          </a:p>
          <a:p>
            <a:pPr marL="0" indent="0">
              <a:buNone/>
            </a:pPr>
            <a:r>
              <a:rPr lang="en-US" dirty="0" smtClean="0"/>
              <a:t>MRI Software, LLC</a:t>
            </a:r>
          </a:p>
          <a:p>
            <a:pPr marL="0" indent="0">
              <a:buNone/>
            </a:pPr>
            <a:r>
              <a:rPr lang="en-US" dirty="0" smtClean="0"/>
              <a:t>@kdevine7800</a:t>
            </a:r>
          </a:p>
          <a:p>
            <a:pPr marL="0" indent="0">
              <a:buNone/>
            </a:pPr>
            <a:r>
              <a:rPr lang="en-US" dirty="0" smtClean="0">
                <a:hlinkClick r:id="rId3"/>
              </a:rPr>
              <a:t>kdevine@yahoo.com</a:t>
            </a:r>
            <a:endParaRPr lang="en-US" dirty="0" smtClean="0"/>
          </a:p>
          <a:p>
            <a:pPr marL="0" indent="0">
              <a:buNone/>
            </a:pPr>
            <a:endParaRPr lang="en-US" dirty="0"/>
          </a:p>
          <a:p>
            <a:pPr marL="0" indent="0">
              <a:buNone/>
            </a:pPr>
            <a:r>
              <a:rPr lang="en-US" dirty="0" smtClean="0"/>
              <a:t>Great SQL resources:</a:t>
            </a:r>
          </a:p>
          <a:p>
            <a:pPr marL="0" indent="0">
              <a:buNone/>
            </a:pPr>
            <a:r>
              <a:rPr lang="en-US" dirty="0" smtClean="0"/>
              <a:t>Sqlsentry.com (Plan Explorer)</a:t>
            </a:r>
            <a:endParaRPr lang="en-US" dirty="0" smtClean="0"/>
          </a:p>
          <a:p>
            <a:pPr marL="0" indent="0">
              <a:buNone/>
            </a:pPr>
            <a:r>
              <a:rPr lang="en-US" dirty="0" smtClean="0"/>
              <a:t>Apexsql.com (</a:t>
            </a:r>
            <a:r>
              <a:rPr lang="en-US" dirty="0" err="1" smtClean="0"/>
              <a:t>ApexRefactor</a:t>
            </a:r>
            <a:r>
              <a:rPr lang="en-US" dirty="0" smtClean="0"/>
              <a:t>)</a:t>
            </a:r>
            <a:endParaRPr lang="en-US" dirty="0" smtClean="0"/>
          </a:p>
          <a:p>
            <a:pPr marL="0" indent="0">
              <a:buNone/>
            </a:pPr>
            <a:endParaRPr lang="en-US" dirty="0" smtClean="0"/>
          </a:p>
          <a:p>
            <a:pPr marL="0" indent="0">
              <a:buNone/>
            </a:pPr>
            <a:r>
              <a:rPr lang="en-US" dirty="0" smtClean="0"/>
              <a:t>Twitter hashtag: #</a:t>
            </a:r>
            <a:r>
              <a:rPr lang="en-US" dirty="0" err="1" smtClean="0"/>
              <a:t>sqlhelp</a:t>
            </a:r>
            <a:endParaRPr lang="en-US" dirty="0" smtClean="0"/>
          </a:p>
          <a:p>
            <a:pPr marL="0" indent="0">
              <a:buNone/>
            </a:pPr>
            <a:r>
              <a:rPr lang="en-US" dirty="0" smtClean="0"/>
              <a:t>Brentozar.com</a:t>
            </a:r>
          </a:p>
          <a:p>
            <a:pPr marL="0" indent="0">
              <a:buNone/>
            </a:pPr>
            <a:r>
              <a:rPr lang="en-US" dirty="0" smtClean="0"/>
              <a:t>Sqlskills.com</a:t>
            </a:r>
          </a:p>
          <a:p>
            <a:pPr marL="0" indent="0">
              <a:buNone/>
            </a:pPr>
            <a:r>
              <a:rPr lang="en-US" dirty="0" smtClean="0"/>
              <a:t>Blog.SqlAuthority.com</a:t>
            </a:r>
          </a:p>
          <a:p>
            <a:pPr marL="0" indent="0">
              <a:buNone/>
            </a:pPr>
            <a:r>
              <a:rPr lang="en-US" dirty="0" smtClean="0"/>
              <a:t>MSSQLTips.com</a:t>
            </a:r>
          </a:p>
          <a:p>
            <a:pPr marL="0" indent="0">
              <a:buNone/>
            </a:pPr>
            <a:endParaRPr lang="en-US" dirty="0" smtClean="0"/>
          </a:p>
        </p:txBody>
      </p:sp>
    </p:spTree>
    <p:extLst>
      <p:ext uri="{BB962C8B-B14F-4D97-AF65-F5344CB8AC3E}">
        <p14:creationId xmlns:p14="http://schemas.microsoft.com/office/powerpoint/2010/main" val="39612452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080875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929318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77874"/>
          </a:xfrm>
        </p:spPr>
        <p:txBody>
          <a:bodyPr>
            <a:normAutofit/>
          </a:bodyPr>
          <a:lstStyle/>
          <a:p>
            <a:r>
              <a:rPr lang="en-US" dirty="0" smtClean="0"/>
              <a:t>Steps to Thinking in SQL</a:t>
            </a:r>
            <a:endParaRPr lang="en-US" dirty="0"/>
          </a:p>
        </p:txBody>
      </p:sp>
      <p:sp>
        <p:nvSpPr>
          <p:cNvPr id="3" name="Content Placeholder 2"/>
          <p:cNvSpPr>
            <a:spLocks noGrp="1"/>
          </p:cNvSpPr>
          <p:nvPr>
            <p:ph idx="1"/>
          </p:nvPr>
        </p:nvSpPr>
        <p:spPr>
          <a:xfrm>
            <a:off x="628650" y="1371600"/>
            <a:ext cx="7886700" cy="4805363"/>
          </a:xfrm>
        </p:spPr>
        <p:txBody>
          <a:bodyPr>
            <a:normAutofit/>
          </a:bodyPr>
          <a:lstStyle/>
          <a:p>
            <a:pPr marL="0" indent="0">
              <a:lnSpc>
                <a:spcPct val="120000"/>
              </a:lnSpc>
              <a:buNone/>
            </a:pPr>
            <a:r>
              <a:rPr lang="en-US" sz="4400" dirty="0"/>
              <a:t>In “Inside Microsoft SQL Server 2005: T-SQL Programming”, </a:t>
            </a:r>
            <a:r>
              <a:rPr lang="en-US" sz="4400" dirty="0" err="1"/>
              <a:t>Itzik</a:t>
            </a:r>
            <a:r>
              <a:rPr lang="en-US" sz="4400" dirty="0"/>
              <a:t> Ben-</a:t>
            </a:r>
            <a:r>
              <a:rPr lang="en-US" sz="4400" dirty="0" err="1"/>
              <a:t>Gan</a:t>
            </a:r>
            <a:r>
              <a:rPr lang="en-US" sz="4400" dirty="0"/>
              <a:t> describes the path a SQL developer </a:t>
            </a:r>
            <a:r>
              <a:rPr lang="en-US" sz="4400" dirty="0" smtClean="0"/>
              <a:t>takes…</a:t>
            </a: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0232003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chemeClr val="accent1">
                <a:lumMod val="5000"/>
                <a:lumOff val="95000"/>
              </a:schemeClr>
            </a:gs>
            <a:gs pos="100000">
              <a:schemeClr val="accent5">
                <a:lumMod val="75000"/>
              </a:schemeClr>
            </a:gs>
          </a:gsLst>
          <a:lin ang="36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77874"/>
          </a:xfrm>
        </p:spPr>
        <p:txBody>
          <a:bodyPr>
            <a:normAutofit/>
          </a:bodyPr>
          <a:lstStyle/>
          <a:p>
            <a:r>
              <a:rPr lang="en-US" dirty="0" smtClean="0"/>
              <a:t>Steps to Thinking in SQL</a:t>
            </a:r>
            <a:endParaRPr lang="en-US" dirty="0"/>
          </a:p>
        </p:txBody>
      </p:sp>
      <p:sp>
        <p:nvSpPr>
          <p:cNvPr id="3" name="Content Placeholder 2"/>
          <p:cNvSpPr>
            <a:spLocks noGrp="1"/>
          </p:cNvSpPr>
          <p:nvPr>
            <p:ph idx="1"/>
          </p:nvPr>
        </p:nvSpPr>
        <p:spPr>
          <a:xfrm>
            <a:off x="628650" y="1371600"/>
            <a:ext cx="7886700" cy="4805363"/>
          </a:xfrm>
        </p:spPr>
        <p:txBody>
          <a:bodyPr>
            <a:normAutofit fontScale="92500" lnSpcReduction="10000"/>
          </a:bodyPr>
          <a:lstStyle/>
          <a:p>
            <a:pPr marL="0" indent="0">
              <a:lnSpc>
                <a:spcPct val="120000"/>
              </a:lnSpc>
              <a:buNone/>
            </a:pPr>
            <a:r>
              <a:rPr lang="en-US" sz="4400" dirty="0" smtClean="0"/>
              <a:t>Procedural </a:t>
            </a:r>
            <a:r>
              <a:rPr lang="en-US" sz="4400" dirty="0"/>
              <a:t>– It is common to see cursors, temporary tables, dynamic execution, and procedural coding.  Programmers are usually oblivious to the damage they are </a:t>
            </a:r>
            <a:r>
              <a:rPr lang="en-US" sz="4400" dirty="0" smtClean="0"/>
              <a:t>causing</a:t>
            </a:r>
          </a:p>
          <a:p>
            <a:pPr marL="0" indent="0">
              <a:lnSpc>
                <a:spcPct val="120000"/>
              </a:lnSpc>
              <a:buNone/>
            </a:pP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21330495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B2B2CC65-1FBB-4723-ACF9-4DADB8BAB5F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5168</Words>
  <Application>Microsoft Office PowerPoint</Application>
  <PresentationFormat>On-screen Show (4:3)</PresentationFormat>
  <Paragraphs>528</Paragraphs>
  <Slides>59</Slides>
  <Notes>48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Calibri</vt:lpstr>
      <vt:lpstr>Calibri Light</vt:lpstr>
      <vt:lpstr>Century Schoolbook</vt:lpstr>
      <vt:lpstr>Consolas</vt:lpstr>
      <vt:lpstr>Wingdings</vt:lpstr>
      <vt:lpstr>Office Theme</vt:lpstr>
      <vt:lpstr>PowerPoint Presentation</vt:lpstr>
      <vt:lpstr>PowerPoint Presentation</vt:lpstr>
      <vt:lpstr>PowerPoint Presentation</vt:lpstr>
      <vt:lpstr>How to think in SQL, a set-based mindset</vt:lpstr>
      <vt:lpstr>Kevin Devine</vt:lpstr>
      <vt:lpstr>PowerPoint Presentation</vt:lpstr>
      <vt:lpstr>PowerPoint Presentation</vt:lpstr>
      <vt:lpstr>Steps to Thinking in SQL</vt:lpstr>
      <vt:lpstr>Steps to Thinking in SQL</vt:lpstr>
      <vt:lpstr>Steps to Thinking in SQL</vt:lpstr>
      <vt:lpstr>Steps to Thinking in SQL</vt:lpstr>
      <vt:lpstr>SQL expects “What do you want?” not “How do I get?” statements  Looping is NOT a SQL concept  SQL terminology  Results-oriented thinking </vt:lpstr>
      <vt:lpstr> SQL expects “What do you want?” not “How do I get?” statements </vt:lpstr>
      <vt:lpstr>Looping is NOT a SQL concept</vt:lpstr>
      <vt:lpstr>Looping…</vt:lpstr>
      <vt:lpstr>Looping…</vt:lpstr>
      <vt:lpstr>Looping…</vt:lpstr>
      <vt:lpstr>Looping…</vt:lpstr>
      <vt:lpstr>Looping…</vt:lpstr>
      <vt:lpstr>Non-Looping</vt:lpstr>
      <vt:lpstr>Before                               After</vt:lpstr>
      <vt:lpstr>Cursors</vt:lpstr>
      <vt:lpstr>Cursors</vt:lpstr>
      <vt:lpstr>Looping is NOT a SQL concept</vt:lpstr>
      <vt:lpstr>Why is SARG important?</vt:lpstr>
      <vt:lpstr>What is wrong here?</vt:lpstr>
      <vt:lpstr>What is wrong here?</vt:lpstr>
      <vt:lpstr>Demo – Show, don’t just Tell</vt:lpstr>
      <vt:lpstr>PowerPoint Presentation</vt:lpstr>
      <vt:lpstr>SQL Terminology</vt:lpstr>
      <vt:lpstr>SQL Terminology</vt:lpstr>
      <vt:lpstr>SQL Terminology</vt:lpstr>
      <vt:lpstr>SQL Terminology</vt:lpstr>
      <vt:lpstr>SQL Terminology</vt:lpstr>
      <vt:lpstr>SQL Terminology</vt:lpstr>
      <vt:lpstr>SQL Terminology</vt:lpstr>
      <vt:lpstr>SQL Terminology</vt:lpstr>
      <vt:lpstr>SQL Terminology</vt:lpstr>
      <vt:lpstr>SQL Terminology</vt:lpstr>
      <vt:lpstr>SQL Terminology</vt:lpstr>
      <vt:lpstr>SQL Terminology</vt:lpstr>
      <vt:lpstr>SQL Terminology</vt:lpstr>
      <vt:lpstr>PowerPoint Presentation</vt:lpstr>
      <vt:lpstr>SQL Terminology</vt:lpstr>
      <vt:lpstr>SQL Terminology</vt:lpstr>
      <vt:lpstr>SQL Terminology</vt:lpstr>
      <vt:lpstr>SQL Terminology</vt:lpstr>
      <vt:lpstr>SQL Terminology</vt:lpstr>
      <vt:lpstr>SQL Terminology</vt:lpstr>
      <vt:lpstr>SQL Terminology</vt:lpstr>
      <vt:lpstr>SQL Terminology</vt:lpstr>
      <vt:lpstr>SQL Terminology</vt:lpstr>
      <vt:lpstr>How to think about SQL? </vt:lpstr>
      <vt:lpstr>Is this bad?</vt:lpstr>
      <vt:lpstr>Is this bad?</vt:lpstr>
      <vt:lpstr>Is this bad?</vt:lpstr>
      <vt:lpstr>Is this bad?</vt:lpstr>
      <vt:lpstr>SQL expects “What do you want?” not “How do I get?” statements  Looping is NOT a SQL concept  SQL terminology  Results-oriented thinking </vt:lpstr>
      <vt:lpstr>Q&amp;A</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2015-04-02T20:06:48Z</dcterms:created>
  <dcterms:modified xsi:type="dcterms:W3CDTF">2015-04-27T22:03:23Z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TC019192319991</vt:lpwstr>
  </property>
</Properties>
</file>